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1" r:id="rId4"/>
    <p:sldId id="258" r:id="rId5"/>
    <p:sldId id="259" r:id="rId6"/>
    <p:sldId id="262" r:id="rId7"/>
    <p:sldId id="263" r:id="rId8"/>
    <p:sldId id="260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2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5" name="Group 44"/>
            <p:cNvGrpSpPr>
              <a:grpSpLocks/>
            </p:cNvGrpSpPr>
            <p:nvPr/>
          </p:nvGrpSpPr>
          <p:grpSpPr bwMode="auto">
            <a:xfrm>
              <a:off x="159" y="0"/>
              <a:ext cx="9143396" cy="6858000"/>
              <a:chOff x="159" y="0"/>
              <a:chExt cx="9143396" cy="6858000"/>
            </a:xfrm>
          </p:grpSpPr>
          <p:grpSp>
            <p:nvGrpSpPr>
              <p:cNvPr id="28" name="Group 4"/>
              <p:cNvGrpSpPr>
                <a:grpSpLocks/>
              </p:cNvGrpSpPr>
              <p:nvPr/>
            </p:nvGrpSpPr>
            <p:grpSpPr bwMode="auto">
              <a:xfrm>
                <a:off x="159" y="0"/>
                <a:ext cx="2514434" cy="6858000"/>
                <a:chOff x="159" y="0"/>
                <a:chExt cx="2514434" cy="6858000"/>
              </a:xfrm>
            </p:grpSpPr>
            <p:sp>
              <p:nvSpPr>
                <p:cNvPr id="40" name="Rectangle 114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1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2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29" name="Group 5"/>
              <p:cNvGrpSpPr>
                <a:grpSpLocks/>
              </p:cNvGrpSpPr>
              <p:nvPr/>
            </p:nvGrpSpPr>
            <p:grpSpPr bwMode="auto">
              <a:xfrm>
                <a:off x="422406" y="0"/>
                <a:ext cx="2514434" cy="6858000"/>
                <a:chOff x="-504" y="0"/>
                <a:chExt cx="2514434" cy="6858000"/>
              </a:xfrm>
            </p:grpSpPr>
            <p:sp>
              <p:nvSpPr>
                <p:cNvPr id="37" name="Rectangle 84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8" name="Rectangle 85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9" name="Rectangle 113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9"/>
              <p:cNvGrpSpPr>
                <a:grpSpLocks/>
              </p:cNvGrpSpPr>
              <p:nvPr/>
            </p:nvGrpSpPr>
            <p:grpSpPr bwMode="auto">
              <a:xfrm rot="10800000">
                <a:off x="6629121" y="0"/>
                <a:ext cx="2514434" cy="6858000"/>
                <a:chOff x="445" y="0"/>
                <a:chExt cx="2514434" cy="6858000"/>
              </a:xfrm>
            </p:grpSpPr>
            <p:sp>
              <p:nvSpPr>
                <p:cNvPr id="34" name="Rectangle 77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5" name="Rectangle 78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6" name="Rectangle 80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31" name="Rectangle 74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2" name="Rectangle 75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3" name="Rectangle 76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6" name="Freeform 44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Freeform 4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Freeform 4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Freeform 50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Freeform 51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Hexagon 52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Hexagon 53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Hexagon 54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Hexagon 55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" name="Hexagon 56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" name="Freeform 57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7" name="Hexagon 58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8" name="Hexagon 59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9" name="Hexagon 60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0" name="Hexagon 61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1" name="Hexagon 62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2" name="Hexagon 63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3" name="Hexagon 64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4" name="Hexagon 65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5" name="Hexagon 66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6" name="Freeform 67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7" name="Freeform 68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43" name="Rectangle 45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4" name="Rectangle 46"/>
          <p:cNvSpPr/>
          <p:nvPr/>
        </p:nvSpPr>
        <p:spPr>
          <a:xfrm>
            <a:off x="4649788" y="-22225"/>
            <a:ext cx="3505200" cy="23129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5" name="Rectangle 49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6" name="Rectangle 88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7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688" y="1516063"/>
            <a:ext cx="2133600" cy="752475"/>
          </a:xfrm>
        </p:spPr>
        <p:txBody>
          <a:bodyPr anchor="b"/>
          <a:lstStyle>
            <a:lvl1pPr algn="l">
              <a:defRPr sz="2400"/>
            </a:lvl1pPr>
          </a:lstStyle>
          <a:p>
            <a:pPr>
              <a:defRPr/>
            </a:pPr>
            <a:fld id="{9F68D351-7D99-412C-A019-5AAC58741F6A}" type="datetimeFigureOut">
              <a:rPr lang="ru-RU"/>
              <a:pPr>
                <a:defRPr/>
              </a:pPr>
              <a:t>17.10.2025</a:t>
            </a:fld>
            <a:endParaRPr lang="ru-RU"/>
          </a:p>
        </p:txBody>
      </p:sp>
      <p:sp>
        <p:nvSpPr>
          <p:cNvPr id="4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838" y="5719763"/>
            <a:ext cx="283051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788" y="5719763"/>
            <a:ext cx="642937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32B3249F-58FD-44AF-BFC0-DDF50EE181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AD7FD-12D0-4FC0-B894-490C7BF57D6E}" type="datetimeFigureOut">
              <a:rPr lang="ru-RU"/>
              <a:pPr>
                <a:defRPr/>
              </a:pPr>
              <a:t>17.10.2025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20D54-E950-42F7-9A2B-34215FBF38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08287-3CDB-438A-939A-6994FD415D2A}" type="datetimeFigureOut">
              <a:rPr lang="ru-RU"/>
              <a:pPr>
                <a:defRPr/>
              </a:pPr>
              <a:t>17.10.2025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7755E9-8B2D-45A5-80CC-1C792AFCFA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11461E-A5D8-4F5F-B304-5DC6E7C87EFA}" type="datetimeFigureOut">
              <a:rPr lang="ru-RU"/>
              <a:pPr>
                <a:defRPr/>
              </a:pPr>
              <a:t>17.10.2025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CF6B0D-CF8D-4888-8CDA-26AF760523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4E949-3535-4A88-AA17-09AAD738198C}" type="datetimeFigureOut">
              <a:rPr lang="ru-RU"/>
              <a:pPr>
                <a:defRPr/>
              </a:pPr>
              <a:t>17.10.2025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B0F58-A854-4A89-A613-6E1F078ED1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B6E56-B31D-458F-9437-67D9D53AF138}" type="datetimeFigureOut">
              <a:rPr lang="ru-RU"/>
              <a:pPr>
                <a:defRPr/>
              </a:pPr>
              <a:t>17.10.2025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B01404-C216-449F-9D5F-87FECC09F1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CB4D5B-361E-4CD9-A002-9B91F5C40CA7}" type="datetimeFigureOut">
              <a:rPr lang="ru-RU"/>
              <a:pPr>
                <a:defRPr/>
              </a:pPr>
              <a:t>17.10.2025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7049E-994A-43B6-9890-5AE5DC1F0B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30041-B3B4-42FC-94F7-0B58973DDCF1}" type="datetimeFigureOut">
              <a:rPr lang="ru-RU"/>
              <a:pPr>
                <a:defRPr/>
              </a:pPr>
              <a:t>17.10.2025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61D0D4-7E90-41E3-95CA-BB0985987E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943427-242B-4B35-B313-BB0A273B4C1D}" type="datetimeFigureOut">
              <a:rPr lang="ru-RU"/>
              <a:pPr>
                <a:defRPr/>
              </a:pPr>
              <a:t>17.10.2025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62A08-6149-44E6-8141-D3AAFEEFAB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6" name="Group 44"/>
            <p:cNvGrpSpPr>
              <a:grpSpLocks/>
            </p:cNvGrpSpPr>
            <p:nvPr/>
          </p:nvGrpSpPr>
          <p:grpSpPr bwMode="auto">
            <a:xfrm>
              <a:off x="159" y="0"/>
              <a:ext cx="9143396" cy="6858000"/>
              <a:chOff x="159" y="0"/>
              <a:chExt cx="9143396" cy="6858000"/>
            </a:xfrm>
          </p:grpSpPr>
          <p:grpSp>
            <p:nvGrpSpPr>
              <p:cNvPr id="29" name="Group 4"/>
              <p:cNvGrpSpPr>
                <a:grpSpLocks/>
              </p:cNvGrpSpPr>
              <p:nvPr/>
            </p:nvGrpSpPr>
            <p:grpSpPr bwMode="auto">
              <a:xfrm>
                <a:off x="159" y="0"/>
                <a:ext cx="2514434" cy="6858000"/>
                <a:chOff x="159" y="0"/>
                <a:chExt cx="2514434" cy="6858000"/>
              </a:xfrm>
            </p:grpSpPr>
            <p:sp>
              <p:nvSpPr>
                <p:cNvPr id="41" name="Rectangle 83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5"/>
              <p:cNvGrpSpPr>
                <a:grpSpLocks/>
              </p:cNvGrpSpPr>
              <p:nvPr/>
            </p:nvGrpSpPr>
            <p:grpSpPr bwMode="auto">
              <a:xfrm>
                <a:off x="422406" y="0"/>
                <a:ext cx="2514434" cy="6858000"/>
                <a:chOff x="-504" y="0"/>
                <a:chExt cx="2514434" cy="6858000"/>
              </a:xfrm>
            </p:grpSpPr>
            <p:sp>
              <p:nvSpPr>
                <p:cNvPr id="38" name="Rectangle 80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9" name="Rectangle 81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0" name="Rectangle 82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1" name="Group 9"/>
              <p:cNvGrpSpPr>
                <a:grpSpLocks/>
              </p:cNvGrpSpPr>
              <p:nvPr/>
            </p:nvGrpSpPr>
            <p:grpSpPr bwMode="auto">
              <a:xfrm rot="10800000">
                <a:off x="6629121" y="0"/>
                <a:ext cx="2514434" cy="6858000"/>
                <a:chOff x="445" y="0"/>
                <a:chExt cx="2514434" cy="6858000"/>
              </a:xfrm>
            </p:grpSpPr>
            <p:sp>
              <p:nvSpPr>
                <p:cNvPr id="35" name="Rectangle 77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6" name="Rectangle 78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7" name="Rectangle 79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32" name="Rectangle 74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3" name="Rectangle 75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4" name="Rectangle 76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7" name="Freeform 46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Freeform 4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Freeform 4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Freeform 49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Freeform 50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Hexagon 51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Hexagon 52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Hexagon 53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" name="Hexagon 54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" name="Hexagon 55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7" name="Freeform 58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8" name="Hexagon 59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9" name="Hexagon 61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0" name="Hexagon 62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1" name="Hexagon 63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2" name="Hexagon 64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3" name="Hexagon 65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4" name="Hexagon 66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5" name="Hexagon 67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6" name="Hexagon 68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7" name="Freeform 69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8" name="Freeform 70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44" name="Rectangle 45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5" name="Rectangle 56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6" name="Rectangle 57"/>
          <p:cNvSpPr/>
          <p:nvPr/>
        </p:nvSpPr>
        <p:spPr>
          <a:xfrm>
            <a:off x="904875" y="601663"/>
            <a:ext cx="3562350" cy="564832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7" name="Rectangle 60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F0DBF0-3179-4925-A580-0921F561A8B0}" type="datetimeFigureOut">
              <a:rPr lang="ru-RU"/>
              <a:pPr>
                <a:defRPr/>
              </a:pPr>
              <a:t>17.10.2025</a:t>
            </a:fld>
            <a:endParaRPr lang="ru-RU"/>
          </a:p>
        </p:txBody>
      </p:sp>
      <p:sp>
        <p:nvSpPr>
          <p:cNvPr id="49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638899-B367-47F8-A1C2-F7630F6CD1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0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4641850" y="5724525"/>
            <a:ext cx="3492500" cy="365125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6" name="Group 44"/>
            <p:cNvGrpSpPr>
              <a:grpSpLocks/>
            </p:cNvGrpSpPr>
            <p:nvPr/>
          </p:nvGrpSpPr>
          <p:grpSpPr bwMode="auto">
            <a:xfrm>
              <a:off x="159" y="0"/>
              <a:ext cx="9143396" cy="6858000"/>
              <a:chOff x="159" y="0"/>
              <a:chExt cx="9143396" cy="6858000"/>
            </a:xfrm>
          </p:grpSpPr>
          <p:grpSp>
            <p:nvGrpSpPr>
              <p:cNvPr id="29" name="Group 4"/>
              <p:cNvGrpSpPr>
                <a:grpSpLocks/>
              </p:cNvGrpSpPr>
              <p:nvPr/>
            </p:nvGrpSpPr>
            <p:grpSpPr bwMode="auto">
              <a:xfrm>
                <a:off x="159" y="0"/>
                <a:ext cx="2514434" cy="6858000"/>
                <a:chOff x="159" y="0"/>
                <a:chExt cx="2514434" cy="6858000"/>
              </a:xfrm>
            </p:grpSpPr>
            <p:sp>
              <p:nvSpPr>
                <p:cNvPr id="41" name="Rectangle 86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0" name="Group 5"/>
              <p:cNvGrpSpPr>
                <a:grpSpLocks/>
              </p:cNvGrpSpPr>
              <p:nvPr/>
            </p:nvGrpSpPr>
            <p:grpSpPr bwMode="auto">
              <a:xfrm>
                <a:off x="422406" y="0"/>
                <a:ext cx="2514434" cy="6858000"/>
                <a:chOff x="-504" y="0"/>
                <a:chExt cx="2514434" cy="6858000"/>
              </a:xfrm>
            </p:grpSpPr>
            <p:sp>
              <p:nvSpPr>
                <p:cNvPr id="38" name="Rectangle 83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9" name="Rectangle 84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40" name="Rectangle 85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31" name="Group 9"/>
              <p:cNvGrpSpPr>
                <a:grpSpLocks/>
              </p:cNvGrpSpPr>
              <p:nvPr/>
            </p:nvGrpSpPr>
            <p:grpSpPr bwMode="auto">
              <a:xfrm rot="10800000">
                <a:off x="6629121" y="0"/>
                <a:ext cx="2514434" cy="6858000"/>
                <a:chOff x="445" y="0"/>
                <a:chExt cx="2514434" cy="6858000"/>
              </a:xfrm>
            </p:grpSpPr>
            <p:sp>
              <p:nvSpPr>
                <p:cNvPr id="35" name="Rectangle 80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6" name="Rectangle 81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37" name="Rectangle 82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32" name="Rectangle 77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3" name="Rectangle 78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34" name="Rectangle 79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7" name="Freeform 45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Freeform 46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" name="Freeform 47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" name="Freeform 48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1" name="Freeform 49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2" name="Hexagon 50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3" name="Hexagon 51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4" name="Hexagon 59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5" name="Hexagon 60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" name="Hexagon 61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7" name="Freeform 62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8" name="Hexagon 63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9" name="Hexagon 64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0" name="Hexagon 65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1" name="Hexagon 66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2" name="Hexagon 67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3" name="Hexagon 68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4" name="Hexagon 69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5" name="Hexagon 70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6" name="Hexagon 71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7" name="Freeform 72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8" name="Freeform 73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44" name="Rectangle 93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5" name="Rectangle 100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6" name="Rectangle 101"/>
          <p:cNvSpPr/>
          <p:nvPr/>
        </p:nvSpPr>
        <p:spPr>
          <a:xfrm>
            <a:off x="904875" y="601663"/>
            <a:ext cx="3562350" cy="564832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7" name="Rectangle 104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 rtlCol="0">
            <a:norm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8B2D4D-BEB6-4640-855A-7A82B6751B5E}" type="datetimeFigureOut">
              <a:rPr lang="ru-RU"/>
              <a:pPr>
                <a:defRPr/>
              </a:pPr>
              <a:t>17.10.2025</a:t>
            </a:fld>
            <a:endParaRPr lang="ru-RU"/>
          </a:p>
        </p:txBody>
      </p:sp>
      <p:sp>
        <p:nvSpPr>
          <p:cNvPr id="4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850" y="5724525"/>
            <a:ext cx="3492500" cy="365125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13476A-65C4-4389-950F-2D782D25FF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41"/>
          <p:cNvGrpSpPr>
            <a:grpSpLocks/>
          </p:cNvGrpSpPr>
          <p:nvPr/>
        </p:nvGrpSpPr>
        <p:grpSpPr bwMode="auto">
          <a:xfrm>
            <a:off x="-304800" y="0"/>
            <a:ext cx="9932988" cy="6858000"/>
            <a:chOff x="-382404" y="0"/>
            <a:chExt cx="9932332" cy="6858000"/>
          </a:xfrm>
        </p:grpSpPr>
        <p:grpSp>
          <p:nvGrpSpPr>
            <p:cNvPr id="1035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58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1059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grpSp>
            <p:nvGrpSpPr>
              <p:cNvPr id="1060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2540" y="5035550"/>
              <a:ext cx="9144983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2540" y="3467100"/>
              <a:ext cx="9144983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2540" y="5284788"/>
              <a:ext cx="9144983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6793" y="5132388"/>
              <a:ext cx="6982951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5573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19425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8949" y="159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6524" y="32543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2326" y="53832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3969" y="540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542" y="28495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394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09771" y="54117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8820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443" y="15636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997" y="4056063"/>
              <a:ext cx="1242931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997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375"/>
            <a:ext cx="8229600" cy="618648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0888" y="-22225"/>
            <a:ext cx="3679825" cy="700088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30" name="Title Placeholder 1"/>
          <p:cNvSpPr>
            <a:spLocks noGrp="1"/>
          </p:cNvSpPr>
          <p:nvPr>
            <p:ph type="title"/>
          </p:nvPr>
        </p:nvSpPr>
        <p:spPr bwMode="auto">
          <a:xfrm>
            <a:off x="1042988" y="1027113"/>
            <a:ext cx="702468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42988" y="2324100"/>
            <a:ext cx="6777037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575" y="2238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FEFEFE"/>
                </a:solidFill>
                <a:latin typeface="+mn-lt"/>
              </a:defRPr>
            </a:lvl1pPr>
          </a:lstStyle>
          <a:p>
            <a:pPr>
              <a:defRPr/>
            </a:pPr>
            <a:fld id="{978215DB-92DD-40CF-998B-72A25088ABCA}" type="datetimeFigureOut">
              <a:rPr lang="ru-RU"/>
              <a:pPr>
                <a:defRPr/>
              </a:pPr>
              <a:t>17.10.2025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850" y="5851525"/>
            <a:ext cx="350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accent1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788" y="223838"/>
            <a:ext cx="13319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FEFEFE"/>
                </a:solidFill>
                <a:latin typeface="+mn-lt"/>
              </a:defRPr>
            </a:lvl1pPr>
          </a:lstStyle>
          <a:p>
            <a:pPr>
              <a:defRPr/>
            </a:pPr>
            <a:fld id="{92B0A7D0-C591-4B4F-86C7-F7FA32B747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0" r:id="rId3"/>
    <p:sldLayoutId id="2147483669" r:id="rId4"/>
    <p:sldLayoutId id="2147483668" r:id="rId5"/>
    <p:sldLayoutId id="2147483667" r:id="rId6"/>
    <p:sldLayoutId id="2147483666" r:id="rId7"/>
    <p:sldLayoutId id="2147483673" r:id="rId8"/>
    <p:sldLayoutId id="2147483674" r:id="rId9"/>
    <p:sldLayoutId id="2147483665" r:id="rId10"/>
    <p:sldLayoutId id="214748366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395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5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>
          <a:xfrm>
            <a:off x="684213" y="1125538"/>
            <a:ext cx="7772400" cy="273526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6000" smtClean="0">
                <a:solidFill>
                  <a:srgbClr val="4A6300"/>
                </a:solidFill>
                <a:ea typeface="Arabic Typesetting"/>
                <a:cs typeface="Arabic Typesetting"/>
              </a:rPr>
              <a:t>Здоровый</a:t>
            </a:r>
            <a:br>
              <a:rPr lang="ru-RU" sz="6000" smtClean="0">
                <a:solidFill>
                  <a:srgbClr val="4A6300"/>
                </a:solidFill>
                <a:ea typeface="Arabic Typesetting"/>
                <a:cs typeface="Arabic Typesetting"/>
              </a:rPr>
            </a:br>
            <a:r>
              <a:rPr lang="ru-RU" sz="6000" smtClean="0">
                <a:solidFill>
                  <a:srgbClr val="4A6300"/>
                </a:solidFill>
                <a:ea typeface="Arabic Typesetting"/>
                <a:cs typeface="Arabic Typesetting"/>
              </a:rPr>
              <a:t>Образ</a:t>
            </a:r>
            <a:br>
              <a:rPr lang="ru-RU" sz="6000" smtClean="0">
                <a:solidFill>
                  <a:srgbClr val="4A6300"/>
                </a:solidFill>
                <a:ea typeface="Arabic Typesetting"/>
                <a:cs typeface="Arabic Typesetting"/>
              </a:rPr>
            </a:br>
            <a:r>
              <a:rPr lang="ru-RU" sz="6000" smtClean="0">
                <a:solidFill>
                  <a:srgbClr val="4A6300"/>
                </a:solidFill>
                <a:ea typeface="Arabic Typesetting"/>
                <a:cs typeface="Arabic Typesetting"/>
              </a:rPr>
              <a:t>Жизни</a:t>
            </a:r>
          </a:p>
        </p:txBody>
      </p:sp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64163" y="4652963"/>
            <a:ext cx="2808287" cy="143986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sz="13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>
          <a:xfrm>
            <a:off x="1042988" y="1027113"/>
            <a:ext cx="7024687" cy="3049587"/>
          </a:xfrm>
        </p:spPr>
        <p:txBody>
          <a:bodyPr/>
          <a:lstStyle/>
          <a:p>
            <a:pPr eaLnBrk="1" hangingPunct="1"/>
            <a:r>
              <a:rPr lang="ru-RU" smtClean="0"/>
              <a:t>Спасибо за внимание!!!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>
          <a:xfrm>
            <a:off x="468313" y="3155950"/>
            <a:ext cx="8064500" cy="3081338"/>
          </a:xfrm>
        </p:spPr>
        <p:txBody>
          <a:bodyPr/>
          <a:lstStyle/>
          <a:p>
            <a:pPr eaLnBrk="1" hangingPunct="1"/>
            <a:r>
              <a:rPr lang="ru-RU" sz="1400" smtClean="0"/>
              <a:t>    Актуальность здорового образа жизни вызвана возрастанием и изменением характера нагрузок на организм человека в связи с усложнением общественной жизни, увеличением рисков техногенного, экологического, психологического, политического и военного характера, провоцирующих негативные сдвиги в состоянии здоровья.</a:t>
            </a:r>
            <a:br>
              <a:rPr lang="ru-RU" sz="1400" smtClean="0"/>
            </a:br>
            <a:r>
              <a:rPr lang="ru-RU" sz="1400" smtClean="0"/>
              <a:t>    Существуют и иные точки зрения на здоровый образ жизни: «здоровый образ жизни — это система разумного поведения человека (умеренность во всём, оптимальный двигательный режим, закаливание, правильное питание, рациональный режим жизни и отказ от вредных привычек) на фундаменте нравственно—религиозных и национальных традиций, которая обеспечивает человеку физическое, душевное, духовное и социальное благополучие в реальной окружающей среде и активное долголетие в рамках попущенной Господом земной жизни».</a:t>
            </a:r>
          </a:p>
        </p:txBody>
      </p:sp>
      <p:sp>
        <p:nvSpPr>
          <p:cNvPr id="14338" name="Прямоугольник 5"/>
          <p:cNvSpPr>
            <a:spLocks noChangeArrowheads="1"/>
          </p:cNvSpPr>
          <p:nvPr/>
        </p:nvSpPr>
        <p:spPr bwMode="auto">
          <a:xfrm>
            <a:off x="539750" y="908050"/>
            <a:ext cx="7920038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000">
                <a:solidFill>
                  <a:srgbClr val="000000"/>
                </a:solidFill>
                <a:latin typeface="Century Gothic" pitchFamily="34" charset="0"/>
              </a:rPr>
              <a:t>Здоровый образ жизни — образ жизни отдельного человека с целью профилактики болезней и укрепления здоровья. ЗОЖ - это концепция жизнедеятельности человека, направленная на улучшение и сохранение здоровья с помощью соответствующего питания, физической подготовки, морального настроя и отказа от вредных привычек.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47813" y="620713"/>
            <a:ext cx="5881687" cy="552450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150"/>
            <a:ext cx="8229600" cy="5434013"/>
          </a:xfrm>
        </p:spPr>
        <p:txBody>
          <a:bodyPr rtlCol="0">
            <a:normAutofit fontScale="62500" lnSpcReduction="20000"/>
          </a:bodyPr>
          <a:lstStyle/>
          <a:p>
            <a:pPr marL="68580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Элементы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ЗОЖ: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pPr indent="-274320"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pPr indent="-274320" eaLnBrk="1" fontAlgn="auto" hangingPunct="1">
              <a:spcAft>
                <a:spcPts val="0"/>
              </a:spcAft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Здоровый образ жизни — это активное участие в трудовой, общественной, семейно-бытовой, досуговой формах жизнедеятельности человека.</a:t>
            </a:r>
          </a:p>
          <a:p>
            <a:pPr indent="-274320"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pPr indent="-274320" eaLnBrk="1" fontAlgn="auto" hangingPunct="1">
              <a:spcAft>
                <a:spcPts val="0"/>
              </a:spcAft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В узко биологическом смысле речь идет о физиологических адаптационных возможностях человека к воздействиям внешней среды и изменениям состояний внутренней среды. Авторы, пишущие на эту тему, включают в ЗОЖ разные составляющие, но большинство из них считают базовыми:</a:t>
            </a:r>
          </a:p>
          <a:p>
            <a:pPr indent="-274320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•воспитание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с раннего детства здоровых привычек и навыков;</a:t>
            </a:r>
          </a:p>
          <a:p>
            <a:pPr indent="-274320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•окружающая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среда: безопасная и благоприятная для обитания, знания о влиянии окружающих предметов на здоровье;</a:t>
            </a:r>
          </a:p>
          <a:p>
            <a:pPr indent="-274320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•отказ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от вредных привычек: самоотравления легальными наркотиками (</a:t>
            </a:r>
            <a:r>
              <a:rPr lang="ru-RU" dirty="0" err="1">
                <a:solidFill>
                  <a:schemeClr val="accent1">
                    <a:lumMod val="50000"/>
                  </a:schemeClr>
                </a:solidFill>
              </a:rPr>
              <a:t>алкоядом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ru-RU" dirty="0" err="1">
                <a:solidFill>
                  <a:schemeClr val="accent1">
                    <a:lumMod val="50000"/>
                  </a:schemeClr>
                </a:solidFill>
              </a:rPr>
              <a:t>табакоядом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) и нелегальными.</a:t>
            </a:r>
          </a:p>
          <a:p>
            <a:pPr indent="-274320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•питание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: умеренное, соответствующее физиологическим особенностям конкретного человека, информированность о качестве употребляемых продуктов;</a:t>
            </a:r>
          </a:p>
          <a:p>
            <a:pPr indent="-274320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•движения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: физически активная жизнь, включая специальные физические упражнения (например, гимнастика), с учётом возрастных и физиологических особенностей;</a:t>
            </a:r>
          </a:p>
          <a:p>
            <a:pPr indent="-274320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•гигиена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организма: соблюдение правил личной и общественной гигиены, владение навыками первой помощи;</a:t>
            </a:r>
          </a:p>
          <a:p>
            <a:pPr indent="-274320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•закаливание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;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859338" y="1027113"/>
            <a:ext cx="3208337" cy="448945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</a:rPr>
              <a:t>На физиологическое состояние человека большое влияние оказывает его психоэмоциональное состояние, которое зависит, в свою очередь, от его умственных установок. Поэтому некоторые авторы также выделяют дополнительно следующие аспекты ЗОЖ:</a:t>
            </a:r>
            <a:br>
              <a:rPr lang="ru-RU" sz="12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</a:rPr>
              <a:t>         •эмоциональное </a:t>
            </a: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</a:rPr>
              <a:t>самочувствие: психогигиена, умение справляться с собственными эмоциями, сложными ситуациями;</a:t>
            </a:r>
            <a:br>
              <a:rPr lang="ru-RU" sz="12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</a:rPr>
              <a:t>         •интеллектуальное </a:t>
            </a: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</a:rPr>
              <a:t>самочувствие: способность человека узнавать и использовать новую информацию для оптимальных действий в новых обстоятельствах;</a:t>
            </a:r>
            <a:br>
              <a:rPr lang="ru-RU" sz="12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</a:rPr>
              <a:t>        •духовное </a:t>
            </a: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</a:rPr>
              <a:t>самочувствие: способность устанавливать действительно значимые, конструктивные жизненные цели и стремиться к ним, оптимизм.</a:t>
            </a:r>
          </a:p>
        </p:txBody>
      </p:sp>
      <p:pic>
        <p:nvPicPr>
          <p:cNvPr id="17410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11188" y="484188"/>
            <a:ext cx="3889375" cy="5727700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450" y="1484313"/>
            <a:ext cx="6632575" cy="4348162"/>
          </a:xfrm>
        </p:spPr>
        <p:txBody>
          <a:bodyPr rtlCol="0">
            <a:normAutofit fontScale="92500" lnSpcReduction="10000"/>
          </a:bodyPr>
          <a:lstStyle/>
          <a:p>
            <a:pPr marL="0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Формирование здорового образа жизни, способствующего укреплению здоровья человека, осуществляется на трёх уровнях:</a:t>
            </a:r>
            <a:br>
              <a:rPr lang="ru-RU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   •социальном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: пропаганда в СМИ, информационно-просветительская работа;</a:t>
            </a:r>
            <a:br>
              <a:rPr lang="ru-RU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   •инфраструктурном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: конкретные условия в основных сферах жизнедеятельности (наличие свободного времени, материальных средств), профилактические (спортивные) учреждения, экологический контроль;</a:t>
            </a:r>
            <a:br>
              <a:rPr lang="ru-RU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   •личностном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: система ценностных ориентаций человека, стандартизация бытового уклада.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16013" y="1052513"/>
            <a:ext cx="6534150" cy="4635500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250"/>
            <a:ext cx="8229600" cy="5649913"/>
          </a:xfrm>
        </p:spPr>
        <p:txBody>
          <a:bodyPr rtlCol="0">
            <a:normAutofit fontScale="62500" lnSpcReduction="20000"/>
          </a:bodyPr>
          <a:lstStyle/>
          <a:p>
            <a:pPr indent="-274320"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10 советов здорового образа жизни</a:t>
            </a:r>
          </a:p>
          <a:p>
            <a:pPr indent="-274320" eaLnBrk="1" fontAlgn="auto" hangingPunct="1">
              <a:spcAft>
                <a:spcPts val="0"/>
              </a:spcAft>
              <a:defRPr/>
            </a:pP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  <a:p>
            <a:pPr indent="-274320"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Существует 10 советов, разработанных международной группой врачей, диетологов и психологов, которые составляют основу здорового образа жизни. Следуя им, можно продлить и сделать более приятной нашу жизнь.</a:t>
            </a:r>
          </a:p>
          <a:p>
            <a:pPr indent="-274320" eaLnBrk="1" fontAlgn="auto" hangingPunct="1">
              <a:spcAft>
                <a:spcPts val="0"/>
              </a:spcAft>
              <a:defRPr/>
            </a:pP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  <a:p>
            <a:pPr indent="-274320"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1 совет: разгадывая кроссворды, изучая иностранные языки, производя подсчеты в уме, мы тренируем головной мозг. Таким образом, замедляется процесс возрастной деградации умственных способностей; активизируется работа сердца, системы кровообращения и обмен веществ.</a:t>
            </a:r>
          </a:p>
          <a:p>
            <a:pPr indent="-274320" eaLnBrk="1" fontAlgn="auto" hangingPunct="1">
              <a:spcAft>
                <a:spcPts val="0"/>
              </a:spcAft>
              <a:defRPr/>
            </a:pP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  <a:p>
            <a:pPr indent="-274320"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2 совет: работа – важный элемент здорового образа жизни. Найдите подходящую для себя работу, которая будет вам в радость. Как утверждают ученые, это поможет выглядеть моложе.</a:t>
            </a:r>
          </a:p>
          <a:p>
            <a:pPr indent="-274320" eaLnBrk="1" fontAlgn="auto" hangingPunct="1">
              <a:spcAft>
                <a:spcPts val="0"/>
              </a:spcAft>
              <a:defRPr/>
            </a:pP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  <a:p>
            <a:pPr indent="-274320"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3 совет: не ешьте слишком много. Вместо привычных 2.500 калорий обходитесь 1.500. Это способствует поддержанию активности клеток, их разгрузке. Также не следует впадать в крайность и есть слишком мало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  <a:p>
            <a:pPr indent="-274320" eaLnBrk="1" fontAlgn="auto" hangingPunct="1">
              <a:spcAft>
                <a:spcPts val="0"/>
              </a:spcAft>
              <a:defRPr/>
            </a:pP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  <a:p>
            <a:pPr indent="-274320"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4 совет: меню должно соответствовать возрасту. Печень и орехи помогут 30-летним женщинам замедлить появление первых морщинок. Содержащийся в почках и сыре селен, полезен мужчинам после 40 лет, он способствует разряжению стресса. После 50 лет необходим магний, который держит в форме сердце и полезный для костей кальций, а рыба поможет защитить сердце и кровеносные сосуды.</a:t>
            </a:r>
          </a:p>
          <a:p>
            <a:pPr indent="-274320" eaLnBrk="1" fontAlgn="auto" hangingPunct="1">
              <a:spcAft>
                <a:spcPts val="0"/>
              </a:spcAft>
              <a:defRPr/>
            </a:pPr>
            <a:endParaRPr lang="ru-RU" dirty="0"/>
          </a:p>
          <a:p>
            <a:pPr indent="-274320"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2988" y="1052513"/>
            <a:ext cx="7200900" cy="4733925"/>
          </a:xfrm>
        </p:spPr>
        <p:txBody>
          <a:bodyPr rtlCol="0">
            <a:normAutofit fontScale="55000" lnSpcReduction="20000"/>
          </a:bodyPr>
          <a:lstStyle/>
          <a:p>
            <a:pPr indent="-274320" eaLnBrk="1" fontAlgn="auto" hangingPunct="1">
              <a:spcAft>
                <a:spcPts val="0"/>
              </a:spcAft>
              <a:defRPr/>
            </a:pPr>
            <a:r>
              <a:rPr lang="ru-RU" sz="2500" b="1" dirty="0">
                <a:solidFill>
                  <a:schemeClr val="accent1">
                    <a:lumMod val="50000"/>
                  </a:schemeClr>
                </a:solidFill>
              </a:rPr>
              <a:t>5 совет: имейте на все свое мнение. Осознанная жизнь поможет как можно реже впадать в депрессию и быть подавленным.</a:t>
            </a:r>
          </a:p>
          <a:p>
            <a:pPr indent="-274320" eaLnBrk="1" fontAlgn="auto" hangingPunct="1">
              <a:spcAft>
                <a:spcPts val="0"/>
              </a:spcAft>
              <a:defRPr/>
            </a:pPr>
            <a:endParaRPr lang="ru-RU" sz="2500" b="1" dirty="0">
              <a:solidFill>
                <a:schemeClr val="accent1">
                  <a:lumMod val="50000"/>
                </a:schemeClr>
              </a:solidFill>
            </a:endParaRPr>
          </a:p>
          <a:p>
            <a:pPr indent="-274320" eaLnBrk="1" fontAlgn="auto" hangingPunct="1">
              <a:spcAft>
                <a:spcPts val="0"/>
              </a:spcAft>
              <a:defRPr/>
            </a:pPr>
            <a:r>
              <a:rPr lang="ru-RU" sz="2500" b="1" dirty="0">
                <a:solidFill>
                  <a:schemeClr val="accent1">
                    <a:lumMod val="50000"/>
                  </a:schemeClr>
                </a:solidFill>
              </a:rPr>
              <a:t>6 совет: дольше сохранить молодость помогут любовь и нежность, поэтому найдите себе пару. Укреплению иммунной системы способствует гормон счастья (</a:t>
            </a:r>
            <a:r>
              <a:rPr lang="ru-RU" sz="2500" b="1" dirty="0" err="1">
                <a:solidFill>
                  <a:schemeClr val="accent1">
                    <a:lumMod val="50000"/>
                  </a:schemeClr>
                </a:solidFill>
              </a:rPr>
              <a:t>эндорфин</a:t>
            </a:r>
            <a:r>
              <a:rPr lang="ru-RU" sz="2500" b="1" dirty="0">
                <a:solidFill>
                  <a:schemeClr val="accent1">
                    <a:lumMod val="50000"/>
                  </a:schemeClr>
                </a:solidFill>
              </a:rPr>
              <a:t>), который вырабатывается в организм, когда человек влюблен.</a:t>
            </a:r>
          </a:p>
          <a:p>
            <a:pPr indent="-274320" eaLnBrk="1" fontAlgn="auto" hangingPunct="1">
              <a:spcAft>
                <a:spcPts val="0"/>
              </a:spcAft>
              <a:defRPr/>
            </a:pPr>
            <a:endParaRPr lang="ru-RU" sz="2500" b="1" dirty="0">
              <a:solidFill>
                <a:schemeClr val="accent1">
                  <a:lumMod val="50000"/>
                </a:schemeClr>
              </a:solidFill>
            </a:endParaRPr>
          </a:p>
          <a:p>
            <a:pPr indent="-274320" eaLnBrk="1" fontAlgn="auto" hangingPunct="1">
              <a:spcAft>
                <a:spcPts val="0"/>
              </a:spcAft>
              <a:defRPr/>
            </a:pPr>
            <a:r>
              <a:rPr lang="ru-RU" sz="2500" b="1" dirty="0">
                <a:solidFill>
                  <a:schemeClr val="accent1">
                    <a:lumMod val="50000"/>
                  </a:schemeClr>
                </a:solidFill>
              </a:rPr>
              <a:t>7 совет: спать лучше в прохладной комнате (при температуре 17-18 градусов), это способствует сохранению молодости. Дело в том, что и от температуры окружающей среды зависят обмен веществ в организме и проявление возрастных особенностей.</a:t>
            </a:r>
          </a:p>
          <a:p>
            <a:pPr marL="68580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25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pPr indent="-274320" eaLnBrk="1" fontAlgn="auto" hangingPunct="1">
              <a:spcAft>
                <a:spcPts val="0"/>
              </a:spcAft>
              <a:defRPr/>
            </a:pPr>
            <a:r>
              <a:rPr lang="ru-RU" sz="2500" b="1" dirty="0">
                <a:solidFill>
                  <a:schemeClr val="accent1">
                    <a:lumMod val="50000"/>
                  </a:schemeClr>
                </a:solidFill>
              </a:rPr>
              <a:t>8 совет: чаще двигайтесь. Учеными доказано, что даже восемь минут занятий спортом в день продлевают жизнь.</a:t>
            </a:r>
          </a:p>
          <a:p>
            <a:pPr marL="68580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sz="25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pPr indent="-274320" eaLnBrk="1" fontAlgn="auto" hangingPunct="1">
              <a:spcAft>
                <a:spcPts val="0"/>
              </a:spcAft>
              <a:defRPr/>
            </a:pPr>
            <a:r>
              <a:rPr lang="ru-RU" sz="2500" b="1" dirty="0">
                <a:solidFill>
                  <a:schemeClr val="accent1">
                    <a:lumMod val="50000"/>
                  </a:schemeClr>
                </a:solidFill>
              </a:rPr>
              <a:t>9 совет: периодически балуйте себя. Несмотря на рекомендации, касательно здорового образа жизни, иногда позволяйте себе вкусненькое.</a:t>
            </a:r>
          </a:p>
          <a:p>
            <a:pPr indent="-274320" eaLnBrk="1" fontAlgn="auto" hangingPunct="1">
              <a:spcAft>
                <a:spcPts val="0"/>
              </a:spcAft>
              <a:defRPr/>
            </a:pPr>
            <a:endParaRPr lang="ru-RU" sz="2500" b="1" dirty="0">
              <a:solidFill>
                <a:schemeClr val="accent1">
                  <a:lumMod val="50000"/>
                </a:schemeClr>
              </a:solidFill>
            </a:endParaRPr>
          </a:p>
          <a:p>
            <a:pPr indent="-274320" eaLnBrk="1" fontAlgn="auto" hangingPunct="1">
              <a:spcAft>
                <a:spcPts val="0"/>
              </a:spcAft>
              <a:defRPr/>
            </a:pPr>
            <a:r>
              <a:rPr lang="ru-RU" sz="2500" b="1" dirty="0">
                <a:solidFill>
                  <a:schemeClr val="accent1">
                    <a:lumMod val="50000"/>
                  </a:schemeClr>
                </a:solidFill>
              </a:rPr>
              <a:t>10 совет: не всегда </a:t>
            </a:r>
            <a:r>
              <a:rPr lang="ru-RU" sz="2500" b="1" dirty="0" smtClean="0">
                <a:solidFill>
                  <a:schemeClr val="accent1">
                    <a:lumMod val="50000"/>
                  </a:schemeClr>
                </a:solidFill>
              </a:rPr>
              <a:t>подавляйте </a:t>
            </a:r>
            <a:r>
              <a:rPr lang="ru-RU" sz="2500" b="1" dirty="0">
                <a:solidFill>
                  <a:schemeClr val="accent1">
                    <a:lumMod val="50000"/>
                  </a:schemeClr>
                </a:solidFill>
              </a:rPr>
              <a:t>в себе гнев. Различным заболеваниям, даже злокачественным опухолям, более подвержены люди, которые постоянно ругают самого себя, вместо того, чтобы рассказать, что их огорчает, а иногда и поспорить.</a:t>
            </a:r>
          </a:p>
          <a:p>
            <a:pPr indent="-274320"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12</TotalTime>
  <Words>693</Words>
  <Application>Microsoft Office PowerPoint</Application>
  <PresentationFormat>Экран (4:3)</PresentationFormat>
  <Paragraphs>40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Остин</vt:lpstr>
      <vt:lpstr>Здоровый Образ Жизни</vt:lpstr>
      <vt:lpstr>    Актуальность здорового образа жизни вызвана возрастанием и изменением характера нагрузок на организм человека в связи с усложнением общественной жизни, увеличением рисков техногенного, экологического, психологического, политического и военного характера, провоцирующих негативные сдвиги в состоянии здоровья.     Существуют и иные точки зрения на здоровый образ жизни: «здоровый образ жизни — это система разумного поведения человека (умеренность во всём, оптимальный двигательный режим, закаливание, правильное питание, рациональный режим жизни и отказ от вредных привычек) на фундаменте нравственно—религиозных и национальных традиций, которая обеспечивает человеку физическое, душевное, духовное и социальное благополучие в реальной окружающей среде и активное долголетие в рамках попущенной Господом земной жизни».</vt:lpstr>
      <vt:lpstr>Презентация PowerPoint</vt:lpstr>
      <vt:lpstr>Презентация PowerPoint</vt:lpstr>
      <vt:lpstr>На физиологическое состояние человека большое влияние оказывает его психоэмоциональное состояние, которое зависит, в свою очередь, от его умственных установок. Поэтому некоторые авторы также выделяют дополнительно следующие аспекты ЗОЖ:          •эмоциональное самочувствие: психогигиена, умение справляться с собственными эмоциями, сложными ситуациями;          •интеллектуальное самочувствие: способность человека узнавать и использовать новую информацию для оптимальных действий в новых обстоятельствах;         •духовное самочувствие: способность устанавливать действительно значимые, конструктивные жизненные цели и стремиться к ним, оптимизм.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Здоровый Образ Жизни</dc:title>
  <dc:creator>Дмитрий</dc:creator>
  <cp:lastModifiedBy>Admin</cp:lastModifiedBy>
  <cp:revision>6</cp:revision>
  <dcterms:created xsi:type="dcterms:W3CDTF">2016-06-19T20:29:25Z</dcterms:created>
  <dcterms:modified xsi:type="dcterms:W3CDTF">2025-10-17T06:14:31Z</dcterms:modified>
</cp:coreProperties>
</file>