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7" r:id="rId3"/>
    <p:sldId id="262" r:id="rId4"/>
    <p:sldId id="289" r:id="rId5"/>
    <p:sldId id="290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301" r:id="rId15"/>
    <p:sldId id="315" r:id="rId16"/>
    <p:sldId id="302" r:id="rId17"/>
    <p:sldId id="303" r:id="rId18"/>
    <p:sldId id="304" r:id="rId19"/>
    <p:sldId id="316" r:id="rId20"/>
    <p:sldId id="307" r:id="rId21"/>
    <p:sldId id="309" r:id="rId22"/>
    <p:sldId id="310" r:id="rId23"/>
    <p:sldId id="279" r:id="rId24"/>
    <p:sldId id="319" r:id="rId25"/>
    <p:sldId id="31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0" autoAdjust="0"/>
    <p:restoredTop sz="94670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DA5B-7905-4129-AC15-0FDEECB4D5C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32B0-4089-4057-A0EA-2B1843AB9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DA5B-7905-4129-AC15-0FDEECB4D5C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32B0-4089-4057-A0EA-2B1843AB9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DA5B-7905-4129-AC15-0FDEECB4D5C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32B0-4089-4057-A0EA-2B1843AB9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DA5B-7905-4129-AC15-0FDEECB4D5C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32B0-4089-4057-A0EA-2B1843AB9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DA5B-7905-4129-AC15-0FDEECB4D5C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32B0-4089-4057-A0EA-2B1843AB9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DA5B-7905-4129-AC15-0FDEECB4D5C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32B0-4089-4057-A0EA-2B1843AB9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DA5B-7905-4129-AC15-0FDEECB4D5C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32B0-4089-4057-A0EA-2B1843AB9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DA5B-7905-4129-AC15-0FDEECB4D5C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32B0-4089-4057-A0EA-2B1843AB9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DA5B-7905-4129-AC15-0FDEECB4D5C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32B0-4089-4057-A0EA-2B1843AB9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DA5B-7905-4129-AC15-0FDEECB4D5C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32B0-4089-4057-A0EA-2B1843AB9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DA5B-7905-4129-AC15-0FDEECB4D5C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32B0-4089-4057-A0EA-2B1843AB9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CDA5B-7905-4129-AC15-0FDEECB4D5C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F32B0-4089-4057-A0EA-2B1843AB9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81;%20&#1087;&#1072;&#1087;&#1072;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1\Desktop\&#1055;&#1056;&#1040;&#1042;&#1054;1\&#1076;&#1077;&#1076;&#1091;&#1096;&#1082;&#1072;_0001.wmv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1\Desktop\&#1055;&#1056;&#1040;&#1042;&#1054;1\DSCF1714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1\Desktop\&#1055;&#1056;&#1040;&#1042;&#1054;1\DSCF1715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Символи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1142984"/>
            <a:ext cx="6043626" cy="4983179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Правовое воспитание дошкольников</a:t>
            </a:r>
            <a:endParaRPr lang="ru-RU" sz="44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2571744"/>
            <a:ext cx="457203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Опыт  работы воспитателя </a:t>
            </a:r>
            <a:r>
              <a:rPr lang="ru-RU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Шимковой</a:t>
            </a: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Нины  Анатольевны первой квалификационной категории МБДОУ №32 «Айболит»</a:t>
            </a:r>
            <a:endParaRPr lang="ru-RU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642918"/>
            <a:ext cx="437391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1111\Desktop\фото сайт\DSCN078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347" y="3571876"/>
            <a:ext cx="439365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Проводила беседы на этические темы, сюжетно-ролевые, дидактические, коммуникативные  игры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07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7716" t="1079" r="12140"/>
          <a:stretch>
            <a:fillRect/>
          </a:stretch>
        </p:blipFill>
        <p:spPr>
          <a:xfrm>
            <a:off x="5000628" y="2739349"/>
            <a:ext cx="3286148" cy="3475733"/>
          </a:xfrm>
        </p:spPr>
      </p:pic>
      <p:pic>
        <p:nvPicPr>
          <p:cNvPr id="6" name="Рисунок 5" descr="DSCN0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1" y="3053950"/>
            <a:ext cx="3929059" cy="2946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857232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Продуктивными видами  деятельности стали  альбомы изготовление плакатов, эмблем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Администратор\Desktop\DSC031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398722"/>
            <a:ext cx="4221176" cy="41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Desktop\image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534" y="2400386"/>
            <a:ext cx="1635281" cy="250183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357298"/>
            <a:ext cx="6653330" cy="489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348" y="1928802"/>
            <a:ext cx="7972452" cy="4929198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знакомы с правами человека и документами, в которых прописаны эти права 35%; </a:t>
            </a:r>
          </a:p>
          <a:p>
            <a:pPr lvl="0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согласны со всеми перечисленными правами – 20%; </a:t>
            </a:r>
          </a:p>
          <a:p>
            <a:pPr lvl="0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45% отмечают, что детям необходимо знать свои права;</a:t>
            </a:r>
          </a:p>
          <a:p>
            <a:pPr lvl="0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40% считают это необязательным; </a:t>
            </a:r>
          </a:p>
          <a:p>
            <a:pPr lvl="0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15% воздержались;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65% случаев родители согласны оказывать помощь в процессе изучения прав ребенка при соответствующей помощи со стороны воспитателей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642918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Анализ анкет родителей показал: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500042"/>
            <a:ext cx="3619500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786190"/>
            <a:ext cx="3714748" cy="2786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714488"/>
            <a:ext cx="3286125" cy="3092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Семь-Я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1111\Desktop\фото сайт\DSCN0867.JPG"/>
          <p:cNvPicPr>
            <a:picLocks noChangeAspect="1" noChangeArrowheads="1"/>
          </p:cNvPicPr>
          <p:nvPr/>
        </p:nvPicPr>
        <p:blipFill>
          <a:blip r:embed="rId3" cstate="print"/>
          <a:srcRect t="22968" r="943"/>
          <a:stretch>
            <a:fillRect/>
          </a:stretch>
        </p:blipFill>
        <p:spPr bwMode="auto">
          <a:xfrm>
            <a:off x="1000100" y="1357298"/>
            <a:ext cx="3929090" cy="3294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3" descr="C:\Users\1111\Desktop\фото сайт\DSCN074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3504" y="3143248"/>
            <a:ext cx="3387885" cy="3593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1111\Desktop\фото сайт\DSCN08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85786" y="642918"/>
            <a:ext cx="4039985" cy="4181302"/>
          </a:xfrm>
          <a:prstGeom prst="rect">
            <a:avLst/>
          </a:prstGeom>
          <a:noFill/>
        </p:spPr>
      </p:pic>
      <p:pic>
        <p:nvPicPr>
          <p:cNvPr id="6" name="Picture 2" descr="C:\Users\1111\Desktop\фото сайт\DSCN086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3438" y="2500306"/>
            <a:ext cx="3838359" cy="4108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928662" y="1928802"/>
            <a:ext cx="7758138" cy="3000396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Дети определяют будущее, потому что они уже живут будущим.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928662" y="1643050"/>
            <a:ext cx="7758138" cy="448311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определяют будущее, потому что они уже живут будущим.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 l="29297" t="11250" r="17236" b="21250"/>
          <a:stretch>
            <a:fillRect/>
          </a:stretch>
        </p:blipFill>
        <p:spPr bwMode="auto">
          <a:xfrm>
            <a:off x="210346" y="408053"/>
            <a:ext cx="8719372" cy="644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торой символика.jpg"/>
          <p:cNvPicPr>
            <a:picLocks noChangeAspect="1"/>
          </p:cNvPicPr>
          <p:nvPr/>
        </p:nvPicPr>
        <p:blipFill>
          <a:blip r:embed="rId2"/>
          <a:srcRect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072494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Правовое воспитание дошкольников</a:t>
            </a:r>
            <a:b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«Хочу! Могу! Должен»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3" cstate="print">
            <a:lum bright="-18000" contrast="18000"/>
          </a:blip>
          <a:srcRect/>
          <a:stretch>
            <a:fillRect/>
          </a:stretch>
        </p:blipFill>
        <p:spPr>
          <a:xfrm>
            <a:off x="5143504" y="2357430"/>
            <a:ext cx="3214710" cy="41434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285992"/>
            <a:ext cx="3614734" cy="45720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Цитат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50" y="2857496"/>
            <a:ext cx="4190997" cy="3143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3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928662" y="1643050"/>
            <a:ext cx="7758138" cy="448311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определяют будущее, потому что они уже живут будущим.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дедушка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428580"/>
            <a:ext cx="857256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4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928662" y="1643050"/>
            <a:ext cx="7758138" cy="448311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определяют будущее, потому что они уже живут будущим.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DSCF171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642918"/>
            <a:ext cx="9144063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DSCF171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431800"/>
            <a:ext cx="9144001" cy="6069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11\Desktop\фото сайт\DSCN0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Перспективу дальнейшей работы </a:t>
            </a:r>
            <a:b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 вижу: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357430"/>
            <a:ext cx="7286676" cy="428628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buFontTx/>
              <a:buChar char="•"/>
              <a:defRPr/>
            </a:pPr>
            <a:endParaRPr lang="ru-RU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Char char="•"/>
              <a:defRPr/>
            </a:pPr>
            <a:r>
              <a:rPr lang="ru-RU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использовании возможностей дифференцированного и индивидуального подходов в процессе формирования основ правовой культуры детей дошкольного возраста </a:t>
            </a:r>
            <a:endParaRPr lang="ru-RU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Char char="•"/>
              <a:defRPr/>
            </a:pPr>
            <a:r>
              <a:rPr lang="ru-RU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создании банка правовых и методических материалов для работы педагогам в образовательном учреждении по проблемам правового воспитания и правовой культуры</a:t>
            </a:r>
            <a:endParaRPr lang="ru-RU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Char char="•"/>
              <a:defRPr/>
            </a:pPr>
            <a:r>
              <a:rPr lang="ru-RU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выработке действенного механизма правового просвещения родителей и создания условий для правового воспитания в условиях семьи.</a:t>
            </a:r>
            <a:endParaRPr lang="ru-RU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Char char="•"/>
              <a:defRPr/>
            </a:pPr>
            <a:endParaRPr lang="ru-RU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71546"/>
            <a:ext cx="2071702" cy="1362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пасибо.jpeg"/>
          <p:cNvPicPr>
            <a:picLocks noGrp="1" noChangeAspect="1"/>
          </p:cNvPicPr>
          <p:nvPr>
            <p:ph idx="1"/>
          </p:nvPr>
        </p:nvPicPr>
        <p:blipFill>
          <a:blip r:embed="rId3"/>
          <a:srcRect l="4904" t="4780" r="4267" b="4391"/>
          <a:stretch>
            <a:fillRect/>
          </a:stretch>
        </p:blipFill>
        <p:spPr>
          <a:xfrm>
            <a:off x="785786" y="571480"/>
            <a:ext cx="4357718" cy="435771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11486" y="3214686"/>
            <a:ext cx="61752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Благодарю</a:t>
            </a:r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500990" cy="455455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«Дети мира невинны, уязвимы и зависимы» –констатирует Всемирная декларация прав ребёнка.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Наше будущее и будущее России зависит от того, какое воспитание и образование получат дети, как они будут подготовлены к жизни в быстро меняющимся мире.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Понимая, что дети - самое дорогое, что есть в любом обществе взрослые стоят перед решением важнейшей проблемы: как защитить права ребёнка, сохранив тем самым генофонд нации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500990" cy="45545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5786" y="714356"/>
            <a:ext cx="3071834" cy="2000264"/>
            <a:chOff x="-995695" y="-1621356"/>
            <a:chExt cx="3575404" cy="584731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912546" y="-1412523"/>
              <a:ext cx="2993361" cy="5638486"/>
            </a:xfrm>
            <a:prstGeom prst="roundRect">
              <a:avLst/>
            </a:prstGeom>
            <a:solidFill>
              <a:srgbClr val="00B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-995695" y="-1621356"/>
              <a:ext cx="3575404" cy="54296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b="1" kern="1200" dirty="0" smtClean="0">
                  <a:solidFill>
                    <a:srgbClr val="FFFF00"/>
                  </a:solidFill>
                  <a:latin typeface="Georgia" pitchFamily="18" charset="0"/>
                </a:rPr>
                <a:t>Цель:</a:t>
              </a:r>
              <a:endParaRPr lang="ru-RU" sz="3100" b="1" kern="1200" dirty="0">
                <a:solidFill>
                  <a:srgbClr val="FFFF00"/>
                </a:solidFill>
                <a:latin typeface="Georgia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00430" y="428605"/>
            <a:ext cx="5000660" cy="2428892"/>
            <a:chOff x="1613029" y="0"/>
            <a:chExt cx="6171242" cy="192880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трелка вправо 8"/>
            <p:cNvSpPr/>
            <p:nvPr/>
          </p:nvSpPr>
          <p:spPr>
            <a:xfrm>
              <a:off x="1613029" y="0"/>
              <a:ext cx="6171242" cy="1928802"/>
            </a:xfrm>
            <a:prstGeom prst="rightArrow">
              <a:avLst>
                <a:gd name="adj1" fmla="val 75000"/>
                <a:gd name="adj2" fmla="val 50000"/>
              </a:avLst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трелка вправо 4"/>
            <p:cNvSpPr/>
            <p:nvPr/>
          </p:nvSpPr>
          <p:spPr>
            <a:xfrm>
              <a:off x="1613029" y="283647"/>
              <a:ext cx="5447941" cy="1531696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b="1" kern="1200" dirty="0" smtClean="0">
                  <a:solidFill>
                    <a:srgbClr val="0070C0"/>
                  </a:solidFill>
                  <a:latin typeface="Georgia" pitchFamily="18" charset="0"/>
                </a:rPr>
                <a:t>  Формирование основ правового сознания дошкольников для облегчения его социализации</a:t>
              </a:r>
              <a:endParaRPr lang="ru-RU" sz="2800" b="1" kern="1200" dirty="0">
                <a:solidFill>
                  <a:srgbClr val="0070C0"/>
                </a:solidFill>
                <a:latin typeface="Georgia" pitchFamily="18" charset="0"/>
              </a:endParaRPr>
            </a:p>
          </p:txBody>
        </p:sp>
      </p:grpSp>
      <p:pic>
        <p:nvPicPr>
          <p:cNvPr id="11" name="Picture 2" descr="C:\Users\1111\Desktop\фото сайт\DSCN0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1" y="2714620"/>
            <a:ext cx="5108063" cy="373147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14422"/>
            <a:ext cx="6786610" cy="491174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Ознакомление детей в соответствующей возрасту форме с основными документами по защите прав человека.</a:t>
            </a:r>
          </a:p>
          <a:p>
            <a:pPr lvl="0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чувства собственного достоинства, осознания своих прав и свобод, ответственности.</a:t>
            </a:r>
          </a:p>
          <a:p>
            <a:pPr lvl="0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Воспитание уважения к достоинству и  личным правам другого человека, формирование основ толерантности.</a:t>
            </a:r>
          </a:p>
          <a:p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Принципы педагогического процесса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500990" cy="455455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1. 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Праксиологический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подход. Правовое воспитание должно осуществляться в разнообразных видах детской деятельности: познавательной, игровой, художественно-творческой, трудовой, музыкальной;</a:t>
            </a:r>
          </a:p>
          <a:p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2. Интегративный подход предполагает, что правовое сознание и поведение детей нельзя формировать обособленно, отдельно от других форм сознания, он требует сочетания различных знаний об обществе, включая правовые, и использования доступных форм их донесения до ребенка. Кроме того, он предполагает комбинацию нескольких видов детской деятельности, например, речевой и изобразительной деятельности, художественной и конструктивной в рамках одного образовательного мероприятия;</a:t>
            </a:r>
          </a:p>
          <a:p>
            <a:pPr>
              <a:buNone/>
            </a:pP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3. Принцип 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регионалъности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обуславливает внесение в образовательный процесс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традиций и норм не только российского общества, но и своего региона. В процессе правового воспитания происходит знакомство детей с элементарной системой общественного устройства своего края, его знаменитыми гражданами, их вкладом в развитие нашего города;</a:t>
            </a:r>
          </a:p>
          <a:p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4. Принцип взаимодействия воспитателя с родителями своих воспитанников предполагает их активное участие в педагогическом процессе образовательного учреждения, просвещение их в области прав человека. </a:t>
            </a:r>
          </a:p>
          <a:p>
            <a:pPr>
              <a:buNone/>
            </a:pP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571480"/>
            <a:ext cx="6186502" cy="2071702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веча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857499" cy="204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2071678"/>
            <a:ext cx="3000396" cy="1485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 и моя семья»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3357562"/>
            <a:ext cx="271464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 и мои права»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929190" y="4572008"/>
            <a:ext cx="335758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 и права других  людей»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Дет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929066"/>
            <a:ext cx="2974316" cy="277192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Рисунок 11" descr="Дети.jpg"/>
          <p:cNvPicPr>
            <a:picLocks noChangeAspect="1"/>
          </p:cNvPicPr>
          <p:nvPr/>
        </p:nvPicPr>
        <p:blipFill>
          <a:blip r:embed="rId4"/>
          <a:srcRect r="42410"/>
          <a:stretch>
            <a:fillRect/>
          </a:stretch>
        </p:blipFill>
        <p:spPr>
          <a:xfrm>
            <a:off x="5786446" y="714356"/>
            <a:ext cx="2428892" cy="26313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2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2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8"/>
            <a:ext cx="7572428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Согласно новым федеральным государственным требованиям к структуре основной общеобразовательной программы осуществление правового воспитания детей входит в образовательную область «Социализация».</a:t>
            </a:r>
          </a:p>
          <a:p>
            <a:pPr>
              <a:buNone/>
            </a:pP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111\Desktop\фото сайт\DSCN078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77137" y="3429000"/>
            <a:ext cx="3812957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Ученый.jpg"/>
          <p:cNvPicPr>
            <a:picLocks noChangeAspect="1"/>
          </p:cNvPicPr>
          <p:nvPr/>
        </p:nvPicPr>
        <p:blipFill>
          <a:blip r:embed="rId4"/>
          <a:srcRect l="50501"/>
          <a:stretch>
            <a:fillRect/>
          </a:stretch>
        </p:blipFill>
        <p:spPr>
          <a:xfrm>
            <a:off x="7000892" y="4929198"/>
            <a:ext cx="1371587" cy="172878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торой символика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Цикл «Я и моя семья»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500990" cy="455455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«Мое право на имя»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«Мое право на имя, отчество и фамилию»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«Я имею право жить и воспитываться в семье»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«Моя семья»</a:t>
            </a:r>
          </a:p>
          <a:p>
            <a:pPr>
              <a:buNone/>
            </a:pP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378</Words>
  <Application>Microsoft Office PowerPoint</Application>
  <PresentationFormat>Экран (4:3)</PresentationFormat>
  <Paragraphs>72</Paragraphs>
  <Slides>25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 Правовое воспитание дошкольников «Хочу! Могу! Должен»</vt:lpstr>
      <vt:lpstr>Актуальность</vt:lpstr>
      <vt:lpstr>Слайд 4</vt:lpstr>
      <vt:lpstr>Задачи:</vt:lpstr>
      <vt:lpstr>Принципы педагогического процесса</vt:lpstr>
      <vt:lpstr>Слайд 7</vt:lpstr>
      <vt:lpstr>Слайд 8</vt:lpstr>
      <vt:lpstr>Цикл «Я и моя семья»</vt:lpstr>
      <vt:lpstr>Слайд 10</vt:lpstr>
      <vt:lpstr>   Проводила беседы на этические темы, сюжетно-ролевые, дидактические, коммуникативные  игры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Слайд 22</vt:lpstr>
      <vt:lpstr>Слайд 23</vt:lpstr>
      <vt:lpstr>Перспективу дальнейшей работы  я вижу: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</dc:creator>
  <cp:lastModifiedBy>1111</cp:lastModifiedBy>
  <cp:revision>80</cp:revision>
  <dcterms:created xsi:type="dcterms:W3CDTF">2013-04-03T18:17:38Z</dcterms:created>
  <dcterms:modified xsi:type="dcterms:W3CDTF">2013-04-15T19:21:49Z</dcterms:modified>
</cp:coreProperties>
</file>