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E04"/>
    <a:srgbClr val="011902"/>
    <a:srgbClr val="185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036CA-53B3-40CC-9CC4-DC1F4E912B8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CADB4-1281-4487-82F6-E4AF256A5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ADB4-1281-4487-82F6-E4AF256A568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&#1084;&#1072;&#1090;&#1077;&#1088;&#1080;&#1072;&#1083;&#1099;/&#1080;&#1075;&#1088;&#1072;%20&#1076;&#1080;&#1082;&#1080;&#1077;%20&#1078;&#1080;&#1074;&#1086;&#1090;&#1085;&#1099;&#1077;%20&#1079;&#1074;&#1077;&#1079;&#1076;&#1086;&#1095;&#1082;&#1072;.pptx" TargetMode="External"/><Relationship Id="rId3" Type="http://schemas.openxmlformats.org/officeDocument/2006/relationships/image" Target="../media/image2.jpeg"/><Relationship Id="rId7" Type="http://schemas.openxmlformats.org/officeDocument/2006/relationships/slide" Target="slide8.xml"/><Relationship Id="rId12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0.xml"/><Relationship Id="rId5" Type="http://schemas.openxmlformats.org/officeDocument/2006/relationships/slide" Target="slide6.xml"/><Relationship Id="rId10" Type="http://schemas.openxmlformats.org/officeDocument/2006/relationships/hyperlink" Target="&#1084;&#1072;&#1090;&#1077;&#1088;&#1080;&#1072;&#1083;&#1099;/&#1074;&#1080;&#1082;&#1090;&#1086;&#1088;&#1080;&#1085;&#1072;.docx" TargetMode="External"/><Relationship Id="rId4" Type="http://schemas.openxmlformats.org/officeDocument/2006/relationships/slide" Target="slide5.xml"/><Relationship Id="rId9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и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7753" y="188640"/>
            <a:ext cx="184730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780928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Тематическая неделя </a:t>
            </a:r>
          </a:p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детском саду </a:t>
            </a:r>
          </a:p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«Бережем природу»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373216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МДОУ Д</a:t>
            </a:r>
            <a:r>
              <a:rPr lang="en-US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№9 «Березка</a:t>
            </a:r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Углич</a:t>
            </a:r>
            <a:endParaRPr lang="ru-RU" sz="2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Королева С.В.</a:t>
            </a:r>
          </a:p>
          <a:p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Ежова Е.А.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F61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36484"/>
            <a:ext cx="3672408" cy="2452840"/>
          </a:xfrm>
          <a:prstGeom prst="rect">
            <a:avLst/>
          </a:prstGeom>
        </p:spPr>
      </p:pic>
      <p:pic>
        <p:nvPicPr>
          <p:cNvPr id="4" name="Рисунок 3" descr="WP_20150619_055.jpg"/>
          <p:cNvPicPr>
            <a:picLocks noChangeAspect="1"/>
          </p:cNvPicPr>
          <p:nvPr/>
        </p:nvPicPr>
        <p:blipFill>
          <a:blip r:embed="rId4" cstate="print"/>
          <a:srcRect r="6410"/>
          <a:stretch>
            <a:fillRect/>
          </a:stretch>
        </p:blipFill>
        <p:spPr>
          <a:xfrm>
            <a:off x="4139952" y="1412776"/>
            <a:ext cx="3672408" cy="2448272"/>
          </a:xfrm>
          <a:prstGeom prst="rect">
            <a:avLst/>
          </a:prstGeom>
        </p:spPr>
      </p:pic>
      <p:pic>
        <p:nvPicPr>
          <p:cNvPr id="5" name="Рисунок 4" descr="WP_20150619_056.jpg"/>
          <p:cNvPicPr>
            <a:picLocks noChangeAspect="1"/>
          </p:cNvPicPr>
          <p:nvPr/>
        </p:nvPicPr>
        <p:blipFill>
          <a:blip r:embed="rId5" cstate="print"/>
          <a:srcRect r="16804"/>
          <a:stretch>
            <a:fillRect/>
          </a:stretch>
        </p:blipFill>
        <p:spPr>
          <a:xfrm>
            <a:off x="251520" y="4077072"/>
            <a:ext cx="3672408" cy="2485447"/>
          </a:xfrm>
          <a:prstGeom prst="rect">
            <a:avLst/>
          </a:prstGeom>
        </p:spPr>
      </p:pic>
      <p:pic>
        <p:nvPicPr>
          <p:cNvPr id="6" name="Рисунок 5" descr="WP_20150619_060.jpg"/>
          <p:cNvPicPr>
            <a:picLocks noChangeAspect="1"/>
          </p:cNvPicPr>
          <p:nvPr/>
        </p:nvPicPr>
        <p:blipFill>
          <a:blip r:embed="rId6" cstate="print"/>
          <a:srcRect l="16516"/>
          <a:stretch>
            <a:fillRect/>
          </a:stretch>
        </p:blipFill>
        <p:spPr>
          <a:xfrm>
            <a:off x="4139953" y="4077072"/>
            <a:ext cx="3672408" cy="25202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188640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119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Мероприятие для жителей района Южный агитационный плакат «Береги природу»</a:t>
            </a:r>
          </a:p>
        </p:txBody>
      </p:sp>
      <p:sp>
        <p:nvSpPr>
          <p:cNvPr id="8" name="Стрелка влево 7">
            <a:hlinkClick r:id="rId7" action="ppaction://hlinksldjump"/>
          </p:cNvPr>
          <p:cNvSpPr/>
          <p:nvPr/>
        </p:nvSpPr>
        <p:spPr>
          <a:xfrm>
            <a:off x="7308304" y="5949280"/>
            <a:ext cx="1656184" cy="7200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24E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Рекомендуемая литература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052736"/>
            <a:ext cx="68407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 Гурович Л. В. Ребенок и книга. СПб: Детство-Пресс. 1999.</a:t>
            </a:r>
          </a:p>
          <a:p>
            <a:pPr lvl="0"/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Иванова Э. Солнце, свобода и маленький цветок: [Обзор Кн.,        создан. Ю. Ковалем и Т. Мавриной]</a:t>
            </a:r>
            <a:r>
              <a:rPr lang="en-US" dirty="0" smtClean="0"/>
              <a:t>//</a:t>
            </a:r>
            <a:r>
              <a:rPr lang="ru-RU" dirty="0" err="1" smtClean="0"/>
              <a:t>Дошк</a:t>
            </a:r>
            <a:r>
              <a:rPr lang="ru-RU" dirty="0" smtClean="0"/>
              <a:t>. воспитание: 1989, №3.</a:t>
            </a:r>
          </a:p>
          <a:p>
            <a:pPr lvl="0"/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Коваль Ю. </a:t>
            </a:r>
            <a:r>
              <a:rPr lang="ru-RU" dirty="0" err="1" smtClean="0"/>
              <a:t>Листобой</a:t>
            </a:r>
            <a:r>
              <a:rPr lang="ru-RU" dirty="0" smtClean="0"/>
              <a:t>. М., 2000</a:t>
            </a:r>
          </a:p>
          <a:p>
            <a:pPr lvl="0"/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Коваль Ю.И. Поздним вечером, ранней весной: Рассказы, повести/Художник Г. Юдин.- М: Дет. Лит.,1988.</a:t>
            </a:r>
          </a:p>
          <a:p>
            <a:pPr lvl="0"/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Научно-практический журнал Управление ДОУ №3, 2006.</a:t>
            </a:r>
          </a:p>
          <a:p>
            <a:pPr lvl="0"/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Русские детские писатели 20 века: Биобиблиографический словарь. - М.: Флинта, Наука.-1997.</a:t>
            </a:r>
          </a:p>
          <a:p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Читаем, учимся, играем. Журнал-сборник сценариев для библиотек №6, 2002 Издательство «ЛИБЕРЕЯ - БИБИНФОРМ»</a:t>
            </a:r>
          </a:p>
          <a:p>
            <a:pPr lvl="0"/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/>
              <a:t>http//</a:t>
            </a:r>
            <a:r>
              <a:rPr lang="en-US" dirty="0" err="1" smtClean="0"/>
              <a:t>koval-lico_Knigi</a:t>
            </a:r>
            <a:r>
              <a:rPr lang="en-US" dirty="0" smtClean="0"/>
              <a:t>. jpg</a:t>
            </a:r>
            <a:endParaRPr lang="ru-RU" dirty="0" smtClean="0"/>
          </a:p>
          <a:p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119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7020272" y="5949280"/>
            <a:ext cx="1656184" cy="7200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24E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476672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– одно из самых великих созданий человеческой культуры.</a:t>
            </a:r>
          </a:p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 Лихачев.</a:t>
            </a:r>
          </a:p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476672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16448"/>
            <a:ext cx="756084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1190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Проблема сохранения интереса к книге, к чтению как процессу и ведущей деятельности человека сегодня актуальна как никогда. Техника (аудио-, видео-, компьютерная), дающая готовые слуховые и зрительные образы, особым способом воздействующая на людей, ослабила интерес к книге и желание работы с ней. Плоды этого мы уже начинаем пожинать сегодня: низкий уровень речи, воображения, коммуникативных навыков, вообще нравственных устоев.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1190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1190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Человек и природа – этот вопрос приобрел в наше время исключительную актуальность и остроту. Детская природоведческая литература широко раскрывает мир живой и не живой природы и воспитывает чувство ответственности.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1190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1190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Художественная литература о животных и растениях, в частности произведения Юрия Коваля, расширяет круг представлений детей о природе, создаёт основу для получения новых знаний, воспитывает чувство любви к животным и родному краю, способствует формированию у них нравственных и этических качеств. 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1190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Все, что написал Юрий Коваль, проникнуто любовью к земле, на которой мы живем, сердечной привязанностью к людям и окружающей природе. Его книги делают нас добрее, непримиримее ко всякому злу, жестокости, духовной глухоте.  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rgbClr val="01190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1190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Как помочь детям полюбить книгу? В ходе своей  работы мы  пришли к выводу, что приобщение ребенка к художественной литературе, воспитание будущего читателя должно реализовываться на специально организованных занятиях, совместной деятельности взрослого с детьми и самостоятельной деятельности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1190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1190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Знакомясь с содержанием книги, дети переживают ход событий, мысленно действуют в воображаемой ситуации, испытывают волнение, радость, страх. Это помогает воспитывать эстетические представления – любовь и бережное отношение к природе, ответственность за окружающий мир, за все живое, желание защищать это живое и прекрасное.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11902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476672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8640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 день.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hlinkClick r:id="rId4" action="ppaction://hlinksldjump"/>
              </a:rPr>
              <a:t>организация книжной  выставки </a:t>
            </a:r>
            <a:r>
              <a:rPr lang="ru-RU" dirty="0" smtClean="0"/>
              <a:t>«Мир природы в произведениях Ю. И. Коваля»;</a:t>
            </a: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119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11902"/>
                </a:solidFill>
              </a:rPr>
              <a:t> </a:t>
            </a:r>
            <a:r>
              <a:rPr lang="ru-RU" dirty="0" smtClean="0">
                <a:solidFill>
                  <a:srgbClr val="011902"/>
                </a:solidFill>
                <a:hlinkClick r:id="rId5" action="ppaction://hlinksldjump"/>
              </a:rPr>
              <a:t>чтение произведений Ю. Коваля </a:t>
            </a:r>
            <a:r>
              <a:rPr lang="ru-RU" dirty="0" smtClean="0">
                <a:solidFill>
                  <a:srgbClr val="011902"/>
                </a:solidFill>
              </a:rPr>
              <a:t>(«Удивительная грядка», «Фарфоровые колокольчики», «Соседство», «</a:t>
            </a:r>
            <a:r>
              <a:rPr lang="ru-RU" dirty="0" err="1" smtClean="0">
                <a:solidFill>
                  <a:srgbClr val="011902"/>
                </a:solidFill>
              </a:rPr>
              <a:t>Листобой</a:t>
            </a:r>
            <a:r>
              <a:rPr lang="ru-RU" dirty="0" smtClean="0">
                <a:solidFill>
                  <a:srgbClr val="011902"/>
                </a:solidFill>
              </a:rPr>
              <a:t>», «Летний кот», «Орденские ленты», «Чага», «Колобок», «Капитан Клюквин», «Тузик», «Картофельная собака», «Дик и черника», «</a:t>
            </a:r>
            <a:r>
              <a:rPr lang="ru-RU" dirty="0" err="1" smtClean="0">
                <a:solidFill>
                  <a:srgbClr val="011902"/>
                </a:solidFill>
              </a:rPr>
              <a:t>Шамайка</a:t>
            </a:r>
            <a:r>
              <a:rPr lang="ru-RU" dirty="0" smtClean="0">
                <a:solidFill>
                  <a:srgbClr val="011902"/>
                </a:solidFill>
              </a:rPr>
              <a:t>»).</a:t>
            </a:r>
          </a:p>
          <a:p>
            <a:r>
              <a:rPr lang="ru-RU" b="1" dirty="0" smtClean="0"/>
              <a:t>2 день.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hlinkClick r:id="rId6" action="ppaction://hlinksldjump"/>
              </a:rPr>
              <a:t>экскурсия в библиотеку микрорайона Солнечный на выставку книг о природе;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hlinkClick r:id="rId7" action="ppaction://hlinksldjump"/>
              </a:rPr>
              <a:t>продуктивная деятельность по мотивам произведений Ю. Коваля </a:t>
            </a:r>
            <a:endParaRPr lang="ru-RU" dirty="0" smtClean="0"/>
          </a:p>
          <a:p>
            <a:r>
              <a:rPr lang="ru-RU" dirty="0" smtClean="0"/>
              <a:t>( «Картофельная собака» - рисунок, «Грач» - </a:t>
            </a:r>
            <a:r>
              <a:rPr lang="ru-RU" dirty="0" err="1" smtClean="0"/>
              <a:t>бумагопластика</a:t>
            </a:r>
            <a:r>
              <a:rPr lang="ru-RU" dirty="0" smtClean="0"/>
              <a:t>, «Березовый гриб чага» - аппликация из природного материала).</a:t>
            </a:r>
          </a:p>
          <a:p>
            <a:r>
              <a:rPr lang="ru-RU" b="1" dirty="0" smtClean="0"/>
              <a:t>3 день.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hlinkClick r:id="rId8" action="ppaction://hlinkpres?slideindex=1&amp;slidetitle="/>
              </a:rPr>
              <a:t>просмотр презентации «Дикие животные лесов Ярославского края»;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просмотр мультфильмов природоведческой тематики.</a:t>
            </a:r>
          </a:p>
          <a:p>
            <a:r>
              <a:rPr lang="ru-RU" b="1" dirty="0" smtClean="0"/>
              <a:t>4 день.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hlinkClick r:id="rId9" action="ppaction://hlinksldjump"/>
              </a:rPr>
              <a:t>участие детей в акции «Скорая помощь растениям».</a:t>
            </a:r>
            <a:endParaRPr lang="ru-RU" dirty="0" smtClean="0"/>
          </a:p>
          <a:p>
            <a:r>
              <a:rPr lang="ru-RU" b="1" dirty="0" smtClean="0"/>
              <a:t>5 день.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hlinkClick r:id="rId10" action="ppaction://hlinkfile"/>
              </a:rPr>
              <a:t>викторина для детей  «Знатоки творчества писателя Ю.И.Коваля»;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hlinkClick r:id="rId11" action="ppaction://hlinksldjump"/>
              </a:rPr>
              <a:t>участие детей в мероприятии для жителей микрорайона Южный агитационный плакат «Береги природу».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hlinkClick r:id="rId12" action="ppaction://hlinksldjump"/>
              </a:rPr>
              <a:t>Литература</a:t>
            </a: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119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F6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3989002" cy="2664296"/>
          </a:xfrm>
          <a:prstGeom prst="rect">
            <a:avLst/>
          </a:prstGeom>
        </p:spPr>
      </p:pic>
      <p:pic>
        <p:nvPicPr>
          <p:cNvPr id="4" name="Рисунок 3" descr="DSCF61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04664"/>
            <a:ext cx="3960440" cy="2645219"/>
          </a:xfrm>
          <a:prstGeom prst="rect">
            <a:avLst/>
          </a:prstGeom>
        </p:spPr>
      </p:pic>
      <p:pic>
        <p:nvPicPr>
          <p:cNvPr id="5" name="Рисунок 4" descr="DSCF61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645024"/>
            <a:ext cx="3888432" cy="25971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0" y="3645024"/>
            <a:ext cx="2160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Выставка книг </a:t>
            </a:r>
          </a:p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Ю.Коваля </a:t>
            </a:r>
          </a:p>
        </p:txBody>
      </p:sp>
      <p:sp>
        <p:nvSpPr>
          <p:cNvPr id="7" name="Стрелка влево 6">
            <a:hlinkClick r:id="rId6" action="ppaction://hlinksldjump"/>
          </p:cNvPr>
          <p:cNvSpPr/>
          <p:nvPr/>
        </p:nvSpPr>
        <p:spPr>
          <a:xfrm>
            <a:off x="7020272" y="5949280"/>
            <a:ext cx="1656184" cy="7200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24E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F6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3888432" cy="2597124"/>
          </a:xfrm>
          <a:prstGeom prst="rect">
            <a:avLst/>
          </a:prstGeom>
        </p:spPr>
      </p:pic>
      <p:pic>
        <p:nvPicPr>
          <p:cNvPr id="4" name="Рисунок 3" descr="DSCF61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32656"/>
            <a:ext cx="3888432" cy="2597125"/>
          </a:xfrm>
          <a:prstGeom prst="rect">
            <a:avLst/>
          </a:prstGeom>
        </p:spPr>
      </p:pic>
      <p:pic>
        <p:nvPicPr>
          <p:cNvPr id="5" name="Рисунок 4" descr="DSCF61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645087"/>
            <a:ext cx="3888432" cy="25971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0" y="3645024"/>
            <a:ext cx="2160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книг Ю.Коваля </a:t>
            </a:r>
          </a:p>
        </p:txBody>
      </p:sp>
      <p:sp>
        <p:nvSpPr>
          <p:cNvPr id="7" name="Стрелка влево 6">
            <a:hlinkClick r:id="rId6" action="ppaction://hlinksldjump"/>
          </p:cNvPr>
          <p:cNvSpPr/>
          <p:nvPr/>
        </p:nvSpPr>
        <p:spPr>
          <a:xfrm>
            <a:off x="6876256" y="5733256"/>
            <a:ext cx="1656184" cy="7200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24E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K:\библотека\P11001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3335311" cy="250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K:\библотека\P11001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3336993" cy="250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39952" y="548680"/>
            <a:ext cx="4464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Экскурсия в библиотеку на выставку книг о природе </a:t>
            </a:r>
          </a:p>
        </p:txBody>
      </p:sp>
      <p:sp>
        <p:nvSpPr>
          <p:cNvPr id="6" name="Стрелка влево 5">
            <a:hlinkClick r:id="rId5" action="ppaction://hlinksldjump"/>
          </p:cNvPr>
          <p:cNvSpPr/>
          <p:nvPr/>
        </p:nvSpPr>
        <p:spPr>
          <a:xfrm>
            <a:off x="7020272" y="5949280"/>
            <a:ext cx="1656184" cy="7200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24E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F61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3635896" cy="2428453"/>
          </a:xfrm>
          <a:prstGeom prst="rect">
            <a:avLst/>
          </a:prstGeom>
        </p:spPr>
      </p:pic>
      <p:pic>
        <p:nvPicPr>
          <p:cNvPr id="4" name="Рисунок 3" descr="DSCF61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404664"/>
            <a:ext cx="3672408" cy="2452839"/>
          </a:xfrm>
          <a:prstGeom prst="rect">
            <a:avLst/>
          </a:prstGeom>
        </p:spPr>
      </p:pic>
      <p:pic>
        <p:nvPicPr>
          <p:cNvPr id="5" name="Рисунок 4" descr="DSCF61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429000"/>
            <a:ext cx="3708306" cy="24768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3968" y="3356992"/>
            <a:ext cx="24482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Продуктивная деятельность по мотивам рассказов </a:t>
            </a:r>
          </a:p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 Коваля </a:t>
            </a:r>
          </a:p>
        </p:txBody>
      </p:sp>
      <p:sp>
        <p:nvSpPr>
          <p:cNvPr id="7" name="Стрелка влево 6">
            <a:hlinkClick r:id="rId6" action="ppaction://hlinksldjump"/>
          </p:cNvPr>
          <p:cNvSpPr/>
          <p:nvPr/>
        </p:nvSpPr>
        <p:spPr>
          <a:xfrm>
            <a:off x="7020272" y="5949280"/>
            <a:ext cx="1656184" cy="7200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24E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F6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44824"/>
            <a:ext cx="3384376" cy="2260460"/>
          </a:xfrm>
          <a:prstGeom prst="rect">
            <a:avLst/>
          </a:prstGeom>
        </p:spPr>
      </p:pic>
      <p:pic>
        <p:nvPicPr>
          <p:cNvPr id="4" name="Рисунок 3" descr="DSCF61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844824"/>
            <a:ext cx="3347864" cy="2236074"/>
          </a:xfrm>
          <a:prstGeom prst="rect">
            <a:avLst/>
          </a:prstGeom>
        </p:spPr>
      </p:pic>
      <p:pic>
        <p:nvPicPr>
          <p:cNvPr id="5" name="Рисунок 4" descr="DSCF61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365104"/>
            <a:ext cx="3384376" cy="2260460"/>
          </a:xfrm>
          <a:prstGeom prst="rect">
            <a:avLst/>
          </a:prstGeom>
        </p:spPr>
      </p:pic>
      <p:pic>
        <p:nvPicPr>
          <p:cNvPr id="6" name="Рисунок 5" descr="DSCF61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4365104"/>
            <a:ext cx="3384376" cy="22604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260648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119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«Скорая помощь растениям»</a:t>
            </a:r>
          </a:p>
          <a:p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119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нашли на территории детского сада пораженные тлей растения, приготовили раствор из чеснока и хозяйственного мыла, а затем «вылечили» их.</a:t>
            </a:r>
          </a:p>
        </p:txBody>
      </p:sp>
      <p:sp>
        <p:nvSpPr>
          <p:cNvPr id="8" name="Стрелка влево 7">
            <a:hlinkClick r:id="rId7" action="ppaction://hlinksldjump"/>
          </p:cNvPr>
          <p:cNvSpPr/>
          <p:nvPr/>
        </p:nvSpPr>
        <p:spPr>
          <a:xfrm>
            <a:off x="7308304" y="5877272"/>
            <a:ext cx="1656184" cy="7200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24E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716</Words>
  <Application>Microsoft Office PowerPoint</Application>
  <PresentationFormat>Экран (4:3)</PresentationFormat>
  <Paragraphs>61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Березка</cp:lastModifiedBy>
  <cp:revision>36</cp:revision>
  <dcterms:created xsi:type="dcterms:W3CDTF">2015-06-20T12:09:24Z</dcterms:created>
  <dcterms:modified xsi:type="dcterms:W3CDTF">2015-11-20T07:42:55Z</dcterms:modified>
</cp:coreProperties>
</file>