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67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B438"/>
    <a:srgbClr val="0033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1" autoAdjust="0"/>
    <p:restoredTop sz="94689" autoAdjust="0"/>
  </p:normalViewPr>
  <p:slideViewPr>
    <p:cSldViewPr>
      <p:cViewPr varScale="1">
        <p:scale>
          <a:sx n="64" d="100"/>
          <a:sy n="64" d="100"/>
        </p:scale>
        <p:origin x="-10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0703-ADCD-489C-A869-1AF73C3527BD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B196-1A43-4CC6-8BFC-E19E8F2B8F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.png"/><Relationship Id="rId18" Type="http://schemas.openxmlformats.org/officeDocument/2006/relationships/slide" Target="slide21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13.png"/><Relationship Id="rId12" Type="http://schemas.openxmlformats.org/officeDocument/2006/relationships/slide" Target="slide18.xml"/><Relationship Id="rId17" Type="http://schemas.openxmlformats.org/officeDocument/2006/relationships/image" Target="../media/image9.gif"/><Relationship Id="rId2" Type="http://schemas.openxmlformats.org/officeDocument/2006/relationships/slide" Target="slide3.xml"/><Relationship Id="rId16" Type="http://schemas.openxmlformats.org/officeDocument/2006/relationships/slide" Target="slide20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10" Type="http://schemas.openxmlformats.org/officeDocument/2006/relationships/slide" Target="slide17.xml"/><Relationship Id="rId19" Type="http://schemas.openxmlformats.org/officeDocument/2006/relationships/image" Target="../media/image10.png"/><Relationship Id="rId4" Type="http://schemas.openxmlformats.org/officeDocument/2006/relationships/slide" Target="slide14.xml"/><Relationship Id="rId9" Type="http://schemas.openxmlformats.org/officeDocument/2006/relationships/image" Target="../media/image14.png"/><Relationship Id="rId1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6.png"/><Relationship Id="rId18" Type="http://schemas.openxmlformats.org/officeDocument/2006/relationships/slide" Target="slide31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13.png"/><Relationship Id="rId12" Type="http://schemas.openxmlformats.org/officeDocument/2006/relationships/slide" Target="slide28.xml"/><Relationship Id="rId17" Type="http://schemas.openxmlformats.org/officeDocument/2006/relationships/image" Target="../media/image9.gif"/><Relationship Id="rId2" Type="http://schemas.openxmlformats.org/officeDocument/2006/relationships/slide" Target="slide3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10" Type="http://schemas.openxmlformats.org/officeDocument/2006/relationships/slide" Target="slide27.xml"/><Relationship Id="rId19" Type="http://schemas.openxmlformats.org/officeDocument/2006/relationships/image" Target="../media/image10.png"/><Relationship Id="rId4" Type="http://schemas.openxmlformats.org/officeDocument/2006/relationships/slide" Target="slide24.xml"/><Relationship Id="rId9" Type="http://schemas.openxmlformats.org/officeDocument/2006/relationships/image" Target="../media/image14.png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slide" Target="slide23.xml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23.xml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" Target="slide23.xml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23.xml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" Target="slide23.xml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6.jpeg"/><Relationship Id="rId4" Type="http://schemas.openxmlformats.org/officeDocument/2006/relationships/image" Target="../media/image16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23.xml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2.jpeg"/><Relationship Id="rId10" Type="http://schemas.openxmlformats.org/officeDocument/2006/relationships/image" Target="../media/image51.jpeg"/><Relationship Id="rId4" Type="http://schemas.openxmlformats.org/officeDocument/2006/relationships/image" Target="../media/image8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23.xml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5.jpe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" Target="slide23.xml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ежова\1254305353_post-16383-1194830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0" y="0"/>
            <a:ext cx="9125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785926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C000"/>
                </a:solidFill>
                <a:latin typeface="Corbel" pitchFamily="34" charset="0"/>
              </a:rPr>
              <a:t>Играем вместе. </a:t>
            </a:r>
          </a:p>
          <a:p>
            <a:pPr algn="ctr"/>
            <a:r>
              <a:rPr lang="ru-RU" sz="8000" b="1" dirty="0" smtClean="0">
                <a:solidFill>
                  <a:srgbClr val="FFC000"/>
                </a:solidFill>
                <a:latin typeface="Corbel" pitchFamily="34" charset="0"/>
              </a:rPr>
              <a:t>«Дикие животные»</a:t>
            </a:r>
            <a:endParaRPr lang="ru-RU" sz="8000" b="1" dirty="0">
              <a:solidFill>
                <a:srgbClr val="FFC0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5214974" cy="27146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     Он зубами перегрыз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Дерево осину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Здесь  средь леса на  реке 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Строит он плотину.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Будет знатный водоём.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Он построит  здесь свой  дом.</a:t>
            </a:r>
            <a:endParaRPr lang="ru-RU" sz="2800" dirty="0">
              <a:solidFill>
                <a:srgbClr val="003300"/>
              </a:solidFill>
              <a:latin typeface="Corbel" pitchFamily="34" charset="0"/>
            </a:endParaRPr>
          </a:p>
        </p:txBody>
      </p:sp>
      <p:pic>
        <p:nvPicPr>
          <p:cNvPr id="9219" name="Picture 3" descr="C:\Users\1\Desktop\ежова\largebeaver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786058"/>
            <a:ext cx="5129608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5214974" cy="22145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     Тяжелы рога по весу, 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Ходит важно он по лесу: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Он  хозяин, а не гость –</a:t>
            </a:r>
            <a:b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2800" dirty="0" smtClean="0">
                <a:solidFill>
                  <a:srgbClr val="003300"/>
                </a:solidFill>
                <a:latin typeface="Corbel" pitchFamily="34" charset="0"/>
              </a:rPr>
              <a:t>Хмурый и сердитый…</a:t>
            </a:r>
            <a:endParaRPr lang="ru-RU" sz="2800" dirty="0">
              <a:solidFill>
                <a:srgbClr val="003300"/>
              </a:solidFill>
              <a:latin typeface="Corbel" pitchFamily="34" charset="0"/>
            </a:endParaRPr>
          </a:p>
        </p:txBody>
      </p:sp>
      <p:pic>
        <p:nvPicPr>
          <p:cNvPr id="1026" name="Picture 2" descr="C:\Users\1\Desktop\ежова\0_634f9_eb55d35c_X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5953" y="1714488"/>
            <a:ext cx="3816831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5500726" cy="20717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     Дикий зверь тропой бежит,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То как хрюкнет, завизжит.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С ним детишек караван,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Этот зверь лесной – …</a:t>
            </a:r>
            <a:endParaRPr lang="ru-RU" dirty="0">
              <a:solidFill>
                <a:srgbClr val="003300"/>
              </a:solidFill>
              <a:latin typeface="Corbel" pitchFamily="34" charset="0"/>
            </a:endParaRPr>
          </a:p>
        </p:txBody>
      </p:sp>
      <p:pic>
        <p:nvPicPr>
          <p:cNvPr id="3075" name="Picture 3" descr="C:\Users\1\Desktop\ежова\кабан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6F3"/>
              </a:clrFrom>
              <a:clrTo>
                <a:srgbClr val="F5F6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9" y="2315364"/>
            <a:ext cx="4857781" cy="3899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ежова\фон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</p:spPr>
      </p:pic>
      <p:pic>
        <p:nvPicPr>
          <p:cNvPr id="5" name="Picture 3" descr="C:\Users\1\Desktop\ежова\0_86108_aec701ca_XL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000108"/>
            <a:ext cx="1643074" cy="1367586"/>
          </a:xfrm>
          <a:prstGeom prst="rect">
            <a:avLst/>
          </a:prstGeom>
          <a:noFill/>
        </p:spPr>
      </p:pic>
      <p:pic>
        <p:nvPicPr>
          <p:cNvPr id="6" name="Picture 2" descr="C:\Users\1\Desktop\ежова\0_c2788_fc51c2b0_XL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000108"/>
            <a:ext cx="1785950" cy="1630919"/>
          </a:xfrm>
          <a:prstGeom prst="rect">
            <a:avLst/>
          </a:prstGeom>
          <a:noFill/>
        </p:spPr>
      </p:pic>
      <p:pic>
        <p:nvPicPr>
          <p:cNvPr id="7" name="Picture 3" descr="C:\Users\1\Desktop\ежова\696585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785794"/>
            <a:ext cx="1643074" cy="1909439"/>
          </a:xfrm>
          <a:prstGeom prst="rect">
            <a:avLst/>
          </a:prstGeom>
          <a:noFill/>
        </p:spPr>
      </p:pic>
      <p:pic>
        <p:nvPicPr>
          <p:cNvPr id="9" name="Picture 3" descr="C:\Users\1\Desktop\ежова\670022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b="4117"/>
          <a:stretch>
            <a:fillRect/>
          </a:stretch>
        </p:blipFill>
        <p:spPr bwMode="auto">
          <a:xfrm>
            <a:off x="1285852" y="2714620"/>
            <a:ext cx="1500197" cy="1994354"/>
          </a:xfrm>
          <a:prstGeom prst="rect">
            <a:avLst/>
          </a:prstGeom>
          <a:noFill/>
        </p:spPr>
      </p:pic>
      <p:pic>
        <p:nvPicPr>
          <p:cNvPr id="10" name="Picture 8" descr="C:\Users\1\Desktop\ежова\0_6c11e_4ca984cf_L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44" y="3000372"/>
            <a:ext cx="1571636" cy="1493428"/>
          </a:xfrm>
          <a:prstGeom prst="rect">
            <a:avLst/>
          </a:prstGeom>
          <a:noFill/>
        </p:spPr>
      </p:pic>
      <p:pic>
        <p:nvPicPr>
          <p:cNvPr id="11" name="Picture 2" descr="C:\Users\1\Desktop\ежова\0efc3cec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 l="7692" t="5128" r="10256" b="20513"/>
          <a:stretch>
            <a:fillRect/>
          </a:stretch>
        </p:blipFill>
        <p:spPr bwMode="auto">
          <a:xfrm>
            <a:off x="5786446" y="2928934"/>
            <a:ext cx="1813047" cy="1643074"/>
          </a:xfrm>
          <a:prstGeom prst="rect">
            <a:avLst/>
          </a:prstGeom>
          <a:noFill/>
        </p:spPr>
      </p:pic>
      <p:pic>
        <p:nvPicPr>
          <p:cNvPr id="12" name="Picture 3" descr="C:\Users\1\Desktop\ежова\largebeaver.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1538" y="4929198"/>
            <a:ext cx="2143140" cy="1462486"/>
          </a:xfrm>
          <a:prstGeom prst="rect">
            <a:avLst/>
          </a:prstGeom>
          <a:noFill/>
        </p:spPr>
      </p:pic>
      <p:pic>
        <p:nvPicPr>
          <p:cNvPr id="13" name="Picture 2" descr="C:\Users\1\Desktop\ежова\0_634f9_eb55d35c_XL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71868" y="4714884"/>
            <a:ext cx="1441931" cy="1808197"/>
          </a:xfrm>
          <a:prstGeom prst="rect">
            <a:avLst/>
          </a:prstGeom>
          <a:noFill/>
        </p:spPr>
      </p:pic>
      <p:pic>
        <p:nvPicPr>
          <p:cNvPr id="14" name="Picture 3" descr="C:\Users\1\Desktop\ежова\кабан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6F3"/>
              </a:clrFrom>
              <a:clrTo>
                <a:srgbClr val="F5F6F3">
                  <a:alpha val="0"/>
                </a:srgbClr>
              </a:clrTo>
            </a:clrChange>
          </a:blip>
          <a:srcRect l="5405" t="12466" r="10811" b="3367"/>
          <a:stretch>
            <a:fillRect/>
          </a:stretch>
        </p:blipFill>
        <p:spPr bwMode="auto">
          <a:xfrm>
            <a:off x="5857884" y="5000636"/>
            <a:ext cx="1714512" cy="1382671"/>
          </a:xfrm>
          <a:prstGeom prst="rect">
            <a:avLst/>
          </a:prstGeom>
          <a:noFill/>
        </p:spPr>
      </p:pic>
      <p:sp>
        <p:nvSpPr>
          <p:cNvPr id="15" name="Выгнутая вправо стрелка 14">
            <a:hlinkClick r:id="rId2" action="ppaction://hlinksldjump"/>
          </p:cNvPr>
          <p:cNvSpPr/>
          <p:nvPr/>
        </p:nvSpPr>
        <p:spPr>
          <a:xfrm>
            <a:off x="8286776" y="5929330"/>
            <a:ext cx="357190" cy="571504"/>
          </a:xfrm>
          <a:prstGeom prst="curvedLeftArrow">
            <a:avLst/>
          </a:prstGeom>
          <a:solidFill>
            <a:srgbClr val="0C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ежова\куст с зайцем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8984" r="24219" b="154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ежова\медведь в берлоге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esktop\ежова\волки в логове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4194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ежова\нора лиса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ежова\ёж в норе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-36457"/>
            <a:ext cx="8072494" cy="6894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ежова\дупло фото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ежова\246784-10c52c82d8ed3b6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86742" cy="421484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solidFill>
                  <a:srgbClr val="003300"/>
                </a:solidFill>
                <a:latin typeface="Corbel" pitchFamily="34" charset="0"/>
              </a:rPr>
              <a:t>Цель игры: </a:t>
            </a:r>
            <a:r>
              <a:rPr lang="ru-RU" sz="3200" dirty="0" smtClean="0">
                <a:solidFill>
                  <a:srgbClr val="003300"/>
                </a:solidFill>
                <a:latin typeface="Corbel" pitchFamily="34" charset="0"/>
              </a:rPr>
              <a:t>закрепление знаний детей о внешнем виде и повадках диких животных, месте их обитания, пище, жилищах; соотнесение понятий и предметов, развитие словаря, расширение кругозора; воспитывать бережное отношение к природе, животным .</a:t>
            </a:r>
            <a:br>
              <a:rPr lang="ru-RU" sz="32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3200" dirty="0" smtClean="0">
                <a:solidFill>
                  <a:srgbClr val="003300"/>
                </a:solidFill>
                <a:latin typeface="Corbel" pitchFamily="34" charset="0"/>
              </a:rPr>
              <a:t/>
            </a:r>
            <a:br>
              <a:rPr lang="ru-RU" sz="3200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sz="3200" dirty="0" smtClean="0">
                <a:solidFill>
                  <a:srgbClr val="003300"/>
                </a:solidFill>
                <a:latin typeface="Corbel" pitchFamily="34" charset="0"/>
              </a:rPr>
              <a:t>Игра предназначена для детей старшего дошкольного возраста с ОВЗ.</a:t>
            </a:r>
            <a:endParaRPr lang="ru-RU" sz="3200" dirty="0">
              <a:solidFill>
                <a:srgbClr val="0033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ежова\бобер в норе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t="14081" b="10308"/>
          <a:stretch>
            <a:fillRect/>
          </a:stretch>
        </p:blipFill>
        <p:spPr bwMode="auto">
          <a:xfrm>
            <a:off x="-2" y="2714620"/>
            <a:ext cx="9144001" cy="4143380"/>
          </a:xfrm>
          <a:prstGeom prst="rect">
            <a:avLst/>
          </a:prstGeom>
          <a:noFill/>
        </p:spPr>
      </p:pic>
      <p:pic>
        <p:nvPicPr>
          <p:cNvPr id="11267" name="Picture 3" descr="C:\Users\1\Desktop\ежова\нора бобра.jpg"/>
          <p:cNvPicPr>
            <a:picLocks noChangeAspect="1" noChangeArrowheads="1"/>
          </p:cNvPicPr>
          <p:nvPr/>
        </p:nvPicPr>
        <p:blipFill>
          <a:blip r:embed="rId4" cstate="print"/>
          <a:srcRect b="31535"/>
          <a:stretch>
            <a:fillRect/>
          </a:stretch>
        </p:blipFill>
        <p:spPr bwMode="auto">
          <a:xfrm>
            <a:off x="0" y="0"/>
            <a:ext cx="9144000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\Desktop\ежова\лось в зарослях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ежова\кабан в яме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53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ежова\фон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</p:spPr>
      </p:pic>
      <p:pic>
        <p:nvPicPr>
          <p:cNvPr id="5" name="Picture 3" descr="C:\Users\1\Desktop\ежова\0_86108_aec701ca_XL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000108"/>
            <a:ext cx="1643074" cy="1367586"/>
          </a:xfrm>
          <a:prstGeom prst="rect">
            <a:avLst/>
          </a:prstGeom>
          <a:noFill/>
        </p:spPr>
      </p:pic>
      <p:pic>
        <p:nvPicPr>
          <p:cNvPr id="6" name="Picture 2" descr="C:\Users\1\Desktop\ежова\0_c2788_fc51c2b0_XL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000108"/>
            <a:ext cx="1785950" cy="1630919"/>
          </a:xfrm>
          <a:prstGeom prst="rect">
            <a:avLst/>
          </a:prstGeom>
          <a:noFill/>
        </p:spPr>
      </p:pic>
      <p:pic>
        <p:nvPicPr>
          <p:cNvPr id="7" name="Picture 3" descr="C:\Users\1\Desktop\ежова\696585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785794"/>
            <a:ext cx="1643074" cy="1909439"/>
          </a:xfrm>
          <a:prstGeom prst="rect">
            <a:avLst/>
          </a:prstGeom>
          <a:noFill/>
        </p:spPr>
      </p:pic>
      <p:pic>
        <p:nvPicPr>
          <p:cNvPr id="9" name="Picture 3" descr="C:\Users\1\Desktop\ежова\670022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b="4117"/>
          <a:stretch>
            <a:fillRect/>
          </a:stretch>
        </p:blipFill>
        <p:spPr bwMode="auto">
          <a:xfrm>
            <a:off x="1285852" y="2714620"/>
            <a:ext cx="1500197" cy="1994354"/>
          </a:xfrm>
          <a:prstGeom prst="rect">
            <a:avLst/>
          </a:prstGeom>
          <a:noFill/>
        </p:spPr>
      </p:pic>
      <p:pic>
        <p:nvPicPr>
          <p:cNvPr id="10" name="Picture 8" descr="C:\Users\1\Desktop\ежова\0_6c11e_4ca984cf_L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44" y="3000372"/>
            <a:ext cx="1571636" cy="1493428"/>
          </a:xfrm>
          <a:prstGeom prst="rect">
            <a:avLst/>
          </a:prstGeom>
          <a:noFill/>
        </p:spPr>
      </p:pic>
      <p:pic>
        <p:nvPicPr>
          <p:cNvPr id="11" name="Picture 2" descr="C:\Users\1\Desktop\ежова\0efc3cec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 l="7692" t="5128" r="10256" b="20513"/>
          <a:stretch>
            <a:fillRect/>
          </a:stretch>
        </p:blipFill>
        <p:spPr bwMode="auto">
          <a:xfrm>
            <a:off x="5786446" y="2928934"/>
            <a:ext cx="1813047" cy="1643074"/>
          </a:xfrm>
          <a:prstGeom prst="rect">
            <a:avLst/>
          </a:prstGeom>
          <a:noFill/>
        </p:spPr>
      </p:pic>
      <p:pic>
        <p:nvPicPr>
          <p:cNvPr id="12" name="Picture 3" descr="C:\Users\1\Desktop\ежова\largebeaver.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1538" y="4929198"/>
            <a:ext cx="2143140" cy="1462486"/>
          </a:xfrm>
          <a:prstGeom prst="rect">
            <a:avLst/>
          </a:prstGeom>
          <a:noFill/>
        </p:spPr>
      </p:pic>
      <p:pic>
        <p:nvPicPr>
          <p:cNvPr id="13" name="Picture 2" descr="C:\Users\1\Desktop\ежова\0_634f9_eb55d35c_XL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71868" y="4714884"/>
            <a:ext cx="1441931" cy="1808197"/>
          </a:xfrm>
          <a:prstGeom prst="rect">
            <a:avLst/>
          </a:prstGeom>
          <a:noFill/>
        </p:spPr>
      </p:pic>
      <p:pic>
        <p:nvPicPr>
          <p:cNvPr id="14" name="Picture 3" descr="C:\Users\1\Desktop\ежова\кабан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6F3"/>
              </a:clrFrom>
              <a:clrTo>
                <a:srgbClr val="F5F6F3">
                  <a:alpha val="0"/>
                </a:srgbClr>
              </a:clrTo>
            </a:clrChange>
          </a:blip>
          <a:srcRect l="5405" t="12466" r="10811" b="3367"/>
          <a:stretch>
            <a:fillRect/>
          </a:stretch>
        </p:blipFill>
        <p:spPr bwMode="auto">
          <a:xfrm>
            <a:off x="5857884" y="5000636"/>
            <a:ext cx="1714512" cy="1382671"/>
          </a:xfrm>
          <a:prstGeom prst="rect">
            <a:avLst/>
          </a:prstGeom>
          <a:noFill/>
        </p:spPr>
      </p:pic>
      <p:sp>
        <p:nvSpPr>
          <p:cNvPr id="15" name="Выгнутая вправо стрелка 14">
            <a:hlinkClick r:id="rId2" action="ppaction://hlinksldjump"/>
          </p:cNvPr>
          <p:cNvSpPr/>
          <p:nvPr/>
        </p:nvSpPr>
        <p:spPr>
          <a:xfrm>
            <a:off x="8286776" y="5929330"/>
            <a:ext cx="357190" cy="571504"/>
          </a:xfrm>
          <a:prstGeom prst="curvedLeftArrow">
            <a:avLst/>
          </a:prstGeom>
          <a:solidFill>
            <a:srgbClr val="0C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14339" name="Picture 3" descr="C:\Users\1\Desktop\ежова\листь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9375" r="8984" b="9375"/>
          <a:stretch>
            <a:fillRect/>
          </a:stretch>
        </p:blipFill>
        <p:spPr bwMode="auto">
          <a:xfrm>
            <a:off x="714348" y="1261336"/>
            <a:ext cx="1285884" cy="998000"/>
          </a:xfrm>
          <a:prstGeom prst="rect">
            <a:avLst/>
          </a:prstGeom>
          <a:noFill/>
        </p:spPr>
      </p:pic>
      <p:pic>
        <p:nvPicPr>
          <p:cNvPr id="14340" name="Picture 4" descr="C:\Users\1\Desktop\ежова\заяц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8730" y="3071810"/>
            <a:ext cx="3885270" cy="3347310"/>
          </a:xfrm>
          <a:prstGeom prst="rect">
            <a:avLst/>
          </a:prstGeom>
          <a:noFill/>
        </p:spPr>
      </p:pic>
      <p:pic>
        <p:nvPicPr>
          <p:cNvPr id="14341" name="Picture 5" descr="C:\Users\1\Desktop\ежова\клевер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7" b="23379"/>
          <a:stretch>
            <a:fillRect/>
          </a:stretch>
        </p:blipFill>
        <p:spPr bwMode="auto">
          <a:xfrm>
            <a:off x="2500298" y="1214422"/>
            <a:ext cx="1153998" cy="1428760"/>
          </a:xfrm>
          <a:prstGeom prst="rect">
            <a:avLst/>
          </a:prstGeom>
          <a:noFill/>
        </p:spPr>
      </p:pic>
      <p:pic>
        <p:nvPicPr>
          <p:cNvPr id="14342" name="Picture 6" descr="C:\Users\1\Desktop\ежова\черник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3429000"/>
            <a:ext cx="933717" cy="1188029"/>
          </a:xfrm>
          <a:prstGeom prst="rect">
            <a:avLst/>
          </a:prstGeom>
          <a:noFill/>
        </p:spPr>
      </p:pic>
      <p:pic>
        <p:nvPicPr>
          <p:cNvPr id="14343" name="Picture 7" descr="C:\Users\1\Desktop\ежова\гриб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1142984"/>
            <a:ext cx="1357322" cy="1357322"/>
          </a:xfrm>
          <a:prstGeom prst="rect">
            <a:avLst/>
          </a:prstGeom>
          <a:noFill/>
        </p:spPr>
      </p:pic>
      <p:pic>
        <p:nvPicPr>
          <p:cNvPr id="14344" name="Picture 8" descr="C:\Users\1\Desktop\ежова\кора.jpg"/>
          <p:cNvPicPr>
            <a:picLocks noChangeArrowheads="1"/>
          </p:cNvPicPr>
          <p:nvPr/>
        </p:nvPicPr>
        <p:blipFill>
          <a:blip r:embed="rId9" cstate="print">
            <a:clrChange>
              <a:clrFrom>
                <a:srgbClr val="98C029"/>
              </a:clrFrom>
              <a:clrTo>
                <a:srgbClr val="98C02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857496"/>
            <a:ext cx="2143084" cy="1234151"/>
          </a:xfrm>
          <a:prstGeom prst="rect">
            <a:avLst/>
          </a:prstGeom>
          <a:noFill/>
        </p:spPr>
      </p:pic>
      <p:pic>
        <p:nvPicPr>
          <p:cNvPr id="14345" name="Picture 9" descr="C:\Users\1\Desktop\ежова\трава.png"/>
          <p:cNvPicPr>
            <a:picLocks noChangeAspect="1" noChangeArrowheads="1"/>
          </p:cNvPicPr>
          <p:nvPr/>
        </p:nvPicPr>
        <p:blipFill>
          <a:blip r:embed="rId10" cstate="print"/>
          <a:srcRect l="1867" t="50549" r="25311"/>
          <a:stretch>
            <a:fillRect/>
          </a:stretch>
        </p:blipFill>
        <p:spPr bwMode="auto">
          <a:xfrm>
            <a:off x="785786" y="4786322"/>
            <a:ext cx="2451031" cy="1045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2" descr="C:\Users\1\Desktop\ежова\0_c2788_fc51c2b0_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52373"/>
            <a:ext cx="4714909" cy="4305627"/>
          </a:xfrm>
          <a:prstGeom prst="rect">
            <a:avLst/>
          </a:prstGeom>
          <a:noFill/>
        </p:spPr>
      </p:pic>
      <p:pic>
        <p:nvPicPr>
          <p:cNvPr id="15362" name="Picture 2" descr="C:\Users\1\Desktop\ежова\муравей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3000372"/>
            <a:ext cx="1571636" cy="1123017"/>
          </a:xfrm>
          <a:prstGeom prst="rect">
            <a:avLst/>
          </a:prstGeom>
          <a:noFill/>
        </p:spPr>
      </p:pic>
      <p:pic>
        <p:nvPicPr>
          <p:cNvPr id="5" name="Picture 3" descr="C:\Users\1\Desktop\ежова\листь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9375" r="8984" b="9375"/>
          <a:stretch>
            <a:fillRect/>
          </a:stretch>
        </p:blipFill>
        <p:spPr bwMode="auto">
          <a:xfrm>
            <a:off x="5072066" y="3071810"/>
            <a:ext cx="1428760" cy="1108888"/>
          </a:xfrm>
          <a:prstGeom prst="rect">
            <a:avLst/>
          </a:prstGeom>
          <a:noFill/>
        </p:spPr>
      </p:pic>
      <p:pic>
        <p:nvPicPr>
          <p:cNvPr id="15363" name="Picture 3" descr="C:\Users\1\Desktop\ежова\мёд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4929198"/>
            <a:ext cx="1362069" cy="1362069"/>
          </a:xfrm>
          <a:prstGeom prst="rect">
            <a:avLst/>
          </a:prstGeom>
          <a:noFill/>
        </p:spPr>
      </p:pic>
      <p:pic>
        <p:nvPicPr>
          <p:cNvPr id="15364" name="Picture 4" descr="C:\Users\1\Desktop\ежова\ягоды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667736"/>
            <a:ext cx="1571636" cy="1844643"/>
          </a:xfrm>
          <a:prstGeom prst="rect">
            <a:avLst/>
          </a:prstGeom>
          <a:noFill/>
        </p:spPr>
      </p:pic>
      <p:pic>
        <p:nvPicPr>
          <p:cNvPr id="15365" name="Picture 5" descr="C:\Users\1\Desktop\ежова\рыба.jpg"/>
          <p:cNvPicPr>
            <a:picLocks noChangeArrowheads="1"/>
          </p:cNvPicPr>
          <p:nvPr/>
        </p:nvPicPr>
        <p:blipFill>
          <a:blip r:embed="rId9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1214422"/>
            <a:ext cx="1714512" cy="734050"/>
          </a:xfrm>
          <a:prstGeom prst="rect">
            <a:avLst/>
          </a:prstGeom>
          <a:noFill/>
        </p:spPr>
      </p:pic>
      <p:pic>
        <p:nvPicPr>
          <p:cNvPr id="15366" name="Picture 6" descr="C:\Users\1\Desktop\ежова\падаль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000636"/>
            <a:ext cx="1428760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3" descr="C:\Users\1\Desktop\ежова\696585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295" y="1714489"/>
            <a:ext cx="4261423" cy="4952256"/>
          </a:xfrm>
          <a:prstGeom prst="rect">
            <a:avLst/>
          </a:prstGeom>
          <a:noFill/>
        </p:spPr>
      </p:pic>
      <p:pic>
        <p:nvPicPr>
          <p:cNvPr id="16386" name="Picture 2" descr="C:\Users\1\Desktop\ежова\заяц на проз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071546"/>
            <a:ext cx="1428760" cy="1601349"/>
          </a:xfrm>
          <a:prstGeom prst="rect">
            <a:avLst/>
          </a:prstGeom>
          <a:noFill/>
        </p:spPr>
      </p:pic>
      <p:pic>
        <p:nvPicPr>
          <p:cNvPr id="16387" name="Picture 3" descr="C:\Users\1\Desktop\ежова\олененок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928670"/>
            <a:ext cx="2357454" cy="1826147"/>
          </a:xfrm>
          <a:prstGeom prst="rect">
            <a:avLst/>
          </a:prstGeom>
          <a:noFill/>
        </p:spPr>
      </p:pic>
      <p:pic>
        <p:nvPicPr>
          <p:cNvPr id="16388" name="Picture 4" descr="C:\Users\1\Desktop\ежова\мыш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5286388"/>
            <a:ext cx="1285884" cy="1018358"/>
          </a:xfrm>
          <a:prstGeom prst="rect">
            <a:avLst/>
          </a:prstGeom>
          <a:noFill/>
        </p:spPr>
      </p:pic>
      <p:pic>
        <p:nvPicPr>
          <p:cNvPr id="16389" name="Picture 5" descr="C:\Users\1\Desktop\ежова\яиц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87"/>
          <a:stretch>
            <a:fillRect/>
          </a:stretch>
        </p:blipFill>
        <p:spPr bwMode="auto">
          <a:xfrm>
            <a:off x="857224" y="3143248"/>
            <a:ext cx="1714512" cy="1564431"/>
          </a:xfrm>
          <a:prstGeom prst="rect">
            <a:avLst/>
          </a:prstGeom>
          <a:noFill/>
        </p:spPr>
      </p:pic>
      <p:pic>
        <p:nvPicPr>
          <p:cNvPr id="16390" name="Picture 6" descr="C:\Users\1\Desktop\ежова\гус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929198"/>
            <a:ext cx="1500198" cy="1500198"/>
          </a:xfrm>
          <a:prstGeom prst="rect">
            <a:avLst/>
          </a:prstGeom>
          <a:noFill/>
        </p:spPr>
      </p:pic>
      <p:pic>
        <p:nvPicPr>
          <p:cNvPr id="16391" name="Picture 7" descr="C:\Users\1\Desktop\ежова\курицы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3357562"/>
            <a:ext cx="1477963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3" descr="C:\Users\1\Desktop\ежова\670022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b="4117"/>
          <a:stretch>
            <a:fillRect/>
          </a:stretch>
        </p:blipFill>
        <p:spPr bwMode="auto">
          <a:xfrm>
            <a:off x="0" y="1337186"/>
            <a:ext cx="4000496" cy="5318238"/>
          </a:xfrm>
          <a:prstGeom prst="rect">
            <a:avLst/>
          </a:prstGeom>
          <a:noFill/>
        </p:spPr>
      </p:pic>
      <p:pic>
        <p:nvPicPr>
          <p:cNvPr id="4" name="Picture 4" descr="C:\Users\1\Desktop\ежова\мыш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928934"/>
            <a:ext cx="1285884" cy="1018358"/>
          </a:xfrm>
          <a:prstGeom prst="rect">
            <a:avLst/>
          </a:prstGeom>
          <a:noFill/>
        </p:spPr>
      </p:pic>
      <p:pic>
        <p:nvPicPr>
          <p:cNvPr id="5" name="Picture 2" descr="C:\Users\1\Desktop\ежова\заяц на прозр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14818"/>
            <a:ext cx="1428760" cy="1601349"/>
          </a:xfrm>
          <a:prstGeom prst="rect">
            <a:avLst/>
          </a:prstGeom>
          <a:noFill/>
        </p:spPr>
      </p:pic>
      <p:pic>
        <p:nvPicPr>
          <p:cNvPr id="17410" name="Picture 2" descr="C:\Users\1\Desktop\ежова\птиц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857232"/>
            <a:ext cx="1714512" cy="1614925"/>
          </a:xfrm>
          <a:prstGeom prst="rect">
            <a:avLst/>
          </a:prstGeom>
          <a:noFill/>
        </p:spPr>
      </p:pic>
      <p:pic>
        <p:nvPicPr>
          <p:cNvPr id="7" name="Picture 5" descr="C:\Users\1\Desktop\ежова\яиц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87"/>
          <a:stretch>
            <a:fillRect/>
          </a:stretch>
        </p:blipFill>
        <p:spPr bwMode="auto">
          <a:xfrm>
            <a:off x="6786578" y="2643182"/>
            <a:ext cx="1428760" cy="1303693"/>
          </a:xfrm>
          <a:prstGeom prst="rect">
            <a:avLst/>
          </a:prstGeom>
          <a:noFill/>
        </p:spPr>
      </p:pic>
      <p:pic>
        <p:nvPicPr>
          <p:cNvPr id="8" name="Picture 7" descr="C:\Users\1\Desktop\ежова\курицы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4357694"/>
            <a:ext cx="1477963" cy="1524000"/>
          </a:xfrm>
          <a:prstGeom prst="rect">
            <a:avLst/>
          </a:prstGeom>
          <a:noFill/>
        </p:spPr>
      </p:pic>
      <p:pic>
        <p:nvPicPr>
          <p:cNvPr id="9" name="Picture 4" descr="C:\Users\1\Desktop\ежова\ягоды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2" y="428604"/>
            <a:ext cx="1714512" cy="201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8" descr="C:\Users\1\Desktop\ежова\0_6c11e_4ca984cf_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143248"/>
            <a:ext cx="3300754" cy="3136502"/>
          </a:xfrm>
          <a:prstGeom prst="rect">
            <a:avLst/>
          </a:prstGeom>
          <a:noFill/>
        </p:spPr>
      </p:pic>
      <p:pic>
        <p:nvPicPr>
          <p:cNvPr id="1026" name="Picture 2" descr="C:\Users\1\Desktop\ежова\насекомы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643446"/>
            <a:ext cx="2438400" cy="1149350"/>
          </a:xfrm>
          <a:prstGeom prst="rect">
            <a:avLst/>
          </a:prstGeom>
          <a:noFill/>
        </p:spPr>
      </p:pic>
      <p:pic>
        <p:nvPicPr>
          <p:cNvPr id="1027" name="Picture 3" descr="C:\Users\1\Desktop\ежова\улит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839881"/>
            <a:ext cx="1428760" cy="1071570"/>
          </a:xfrm>
          <a:prstGeom prst="rect">
            <a:avLst/>
          </a:prstGeom>
          <a:noFill/>
        </p:spPr>
      </p:pic>
      <p:pic>
        <p:nvPicPr>
          <p:cNvPr id="1028" name="Picture 4" descr="C:\Users\1\Desktop\ежова\червяк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2000" t="15028" r="12000" b="24860"/>
          <a:stretch>
            <a:fillRect/>
          </a:stretch>
        </p:blipFill>
        <p:spPr bwMode="auto">
          <a:xfrm>
            <a:off x="928662" y="1214422"/>
            <a:ext cx="1643074" cy="1037731"/>
          </a:xfrm>
          <a:prstGeom prst="rect">
            <a:avLst/>
          </a:prstGeom>
          <a:noFill/>
        </p:spPr>
      </p:pic>
      <p:pic>
        <p:nvPicPr>
          <p:cNvPr id="1029" name="Picture 5" descr="C:\Users\1\Desktop\ежова\ящериц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714610"/>
            <a:ext cx="1785950" cy="1339463"/>
          </a:xfrm>
          <a:prstGeom prst="rect">
            <a:avLst/>
          </a:prstGeom>
          <a:noFill/>
        </p:spPr>
      </p:pic>
      <p:pic>
        <p:nvPicPr>
          <p:cNvPr id="8" name="Picture 4" descr="C:\Users\1\Desktop\ежова\ягоды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571480"/>
            <a:ext cx="1714512" cy="2012338"/>
          </a:xfrm>
          <a:prstGeom prst="rect">
            <a:avLst/>
          </a:prstGeom>
          <a:noFill/>
        </p:spPr>
      </p:pic>
      <p:pic>
        <p:nvPicPr>
          <p:cNvPr id="9" name="Picture 5" descr="C:\Users\1\Desktop\ежова\яица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87"/>
          <a:stretch>
            <a:fillRect/>
          </a:stretch>
        </p:blipFill>
        <p:spPr bwMode="auto">
          <a:xfrm>
            <a:off x="3214678" y="2786058"/>
            <a:ext cx="1643074" cy="1499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2" descr="C:\Users\1\Desktop\ежова\0efc3ce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7692" t="5128" r="10256" b="20513"/>
          <a:stretch>
            <a:fillRect/>
          </a:stretch>
        </p:blipFill>
        <p:spPr bwMode="auto">
          <a:xfrm>
            <a:off x="0" y="2714620"/>
            <a:ext cx="4143404" cy="3754960"/>
          </a:xfrm>
          <a:prstGeom prst="rect">
            <a:avLst/>
          </a:prstGeom>
          <a:noFill/>
        </p:spPr>
      </p:pic>
      <p:pic>
        <p:nvPicPr>
          <p:cNvPr id="2050" name="Picture 2" descr="C:\Users\1\Desktop\ежова\орех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2648122"/>
            <a:ext cx="1643074" cy="1317745"/>
          </a:xfrm>
          <a:prstGeom prst="rect">
            <a:avLst/>
          </a:prstGeom>
          <a:noFill/>
        </p:spPr>
      </p:pic>
      <p:pic>
        <p:nvPicPr>
          <p:cNvPr id="5" name="Picture 7" descr="C:\Users\1\Desktop\ежова\гриб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928670"/>
            <a:ext cx="1357322" cy="1357322"/>
          </a:xfrm>
          <a:prstGeom prst="rect">
            <a:avLst/>
          </a:prstGeom>
          <a:noFill/>
        </p:spPr>
      </p:pic>
      <p:pic>
        <p:nvPicPr>
          <p:cNvPr id="6" name="Picture 9" descr="C:\Users\1\Desktop\ежова\трава.png"/>
          <p:cNvPicPr>
            <a:picLocks noChangeAspect="1" noChangeArrowheads="1"/>
          </p:cNvPicPr>
          <p:nvPr/>
        </p:nvPicPr>
        <p:blipFill>
          <a:blip r:embed="rId7" cstate="print"/>
          <a:srcRect l="1867" t="50549" r="25311"/>
          <a:stretch>
            <a:fillRect/>
          </a:stretch>
        </p:blipFill>
        <p:spPr bwMode="auto">
          <a:xfrm>
            <a:off x="4000496" y="4929198"/>
            <a:ext cx="2451031" cy="1045194"/>
          </a:xfrm>
          <a:prstGeom prst="rect">
            <a:avLst/>
          </a:prstGeom>
          <a:noFill/>
        </p:spPr>
      </p:pic>
      <p:pic>
        <p:nvPicPr>
          <p:cNvPr id="7" name="Picture 2" descr="C:\Users\1\Desktop\ежова\насекомые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4357694"/>
            <a:ext cx="2438400" cy="1149350"/>
          </a:xfrm>
          <a:prstGeom prst="rect">
            <a:avLst/>
          </a:prstGeom>
          <a:noFill/>
        </p:spPr>
      </p:pic>
      <p:pic>
        <p:nvPicPr>
          <p:cNvPr id="8" name="Picture 5" descr="C:\Users\1\Desktop\ежова\яица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87"/>
          <a:stretch>
            <a:fillRect/>
          </a:stretch>
        </p:blipFill>
        <p:spPr bwMode="auto">
          <a:xfrm>
            <a:off x="6715140" y="2571744"/>
            <a:ext cx="1643074" cy="1499247"/>
          </a:xfrm>
          <a:prstGeom prst="rect">
            <a:avLst/>
          </a:prstGeom>
          <a:noFill/>
        </p:spPr>
      </p:pic>
      <p:pic>
        <p:nvPicPr>
          <p:cNvPr id="9" name="Picture 5" descr="C:\Users\1\Desktop\ежова\ящерица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1000108"/>
            <a:ext cx="1785950" cy="133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ежова\246784-10c52c82d8ed3b6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643050"/>
            <a:ext cx="7786742" cy="300039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3300"/>
                </a:solidFill>
                <a:latin typeface="Corbel" pitchFamily="34" charset="0"/>
                <a:hlinkClick r:id="rId3" action="ppaction://hlinksldjump"/>
              </a:rPr>
              <a:t>Загадки о животных.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  <a:hlinkClick r:id="rId3" action="ppaction://hlinksldjump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  <a:hlinkClick r:id="rId4" action="ppaction://hlinksldjump"/>
              </a:rPr>
              <a:t>«Кто где живет?»</a:t>
            </a: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/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  <a:hlinkClick r:id="rId5" action="ppaction://hlinksldjump"/>
              </a:rPr>
              <a:t>«Кто чем питается?»</a:t>
            </a:r>
            <a:endParaRPr lang="ru-RU" dirty="0">
              <a:solidFill>
                <a:srgbClr val="0033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3" descr="C:\Users\1\Desktop\ежова\largebeaver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91030"/>
            <a:ext cx="4857784" cy="3314968"/>
          </a:xfrm>
          <a:prstGeom prst="rect">
            <a:avLst/>
          </a:prstGeom>
          <a:noFill/>
        </p:spPr>
      </p:pic>
      <p:pic>
        <p:nvPicPr>
          <p:cNvPr id="3074" name="Picture 2" descr="C:\Users\1\Desktop\ежова\ветки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3429000"/>
            <a:ext cx="3085420" cy="2357454"/>
          </a:xfrm>
          <a:prstGeom prst="rect">
            <a:avLst/>
          </a:prstGeom>
          <a:noFill/>
        </p:spPr>
      </p:pic>
      <p:pic>
        <p:nvPicPr>
          <p:cNvPr id="5" name="Picture 8" descr="C:\Users\1\Desktop\ежова\кора.jpg"/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98C029"/>
              </a:clrFrom>
              <a:clrTo>
                <a:srgbClr val="98C02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071546"/>
            <a:ext cx="285752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4" name="Picture 2" descr="C:\Users\1\Desktop\ежова\0_634f9_eb55d35c_X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98646"/>
            <a:ext cx="4143404" cy="5195873"/>
          </a:xfrm>
          <a:prstGeom prst="rect">
            <a:avLst/>
          </a:prstGeom>
          <a:noFill/>
        </p:spPr>
      </p:pic>
      <p:pic>
        <p:nvPicPr>
          <p:cNvPr id="4098" name="Picture 2" descr="C:\Users\1\Desktop\ежова\мох.jpg"/>
          <p:cNvPicPr>
            <a:picLocks noChangeAspect="1" noChangeArrowheads="1"/>
          </p:cNvPicPr>
          <p:nvPr/>
        </p:nvPicPr>
        <p:blipFill>
          <a:blip r:embed="rId5" cstate="print"/>
          <a:srcRect l="39416" t="7781"/>
          <a:stretch>
            <a:fillRect/>
          </a:stretch>
        </p:blipFill>
        <p:spPr bwMode="auto">
          <a:xfrm>
            <a:off x="6643702" y="1000108"/>
            <a:ext cx="1976428" cy="1693340"/>
          </a:xfrm>
          <a:prstGeom prst="rect">
            <a:avLst/>
          </a:prstGeom>
          <a:noFill/>
        </p:spPr>
      </p:pic>
      <p:pic>
        <p:nvPicPr>
          <p:cNvPr id="6" name="Picture 3" descr="C:\Users\1\Desktop\ежова\листь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9375" r="8984" b="9375"/>
          <a:stretch>
            <a:fillRect/>
          </a:stretch>
        </p:blipFill>
        <p:spPr bwMode="auto">
          <a:xfrm>
            <a:off x="4673662" y="1214422"/>
            <a:ext cx="1469974" cy="1140876"/>
          </a:xfrm>
          <a:prstGeom prst="rect">
            <a:avLst/>
          </a:prstGeom>
          <a:noFill/>
        </p:spPr>
      </p:pic>
      <p:pic>
        <p:nvPicPr>
          <p:cNvPr id="7" name="Picture 8" descr="C:\Users\1\Desktop\ежова\кора.jpg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98C029"/>
              </a:clrFrom>
              <a:clrTo>
                <a:srgbClr val="98C02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4643446"/>
            <a:ext cx="2143084" cy="1234151"/>
          </a:xfrm>
          <a:prstGeom prst="rect">
            <a:avLst/>
          </a:prstGeom>
          <a:noFill/>
        </p:spPr>
      </p:pic>
      <p:pic>
        <p:nvPicPr>
          <p:cNvPr id="8" name="Picture 9" descr="C:\Users\1\Desktop\ежова\трава.png"/>
          <p:cNvPicPr>
            <a:picLocks noChangeAspect="1" noChangeArrowheads="1"/>
          </p:cNvPicPr>
          <p:nvPr/>
        </p:nvPicPr>
        <p:blipFill>
          <a:blip r:embed="rId8" cstate="print"/>
          <a:srcRect l="1867" t="50549" r="25311"/>
          <a:stretch>
            <a:fillRect/>
          </a:stretch>
        </p:blipFill>
        <p:spPr bwMode="auto">
          <a:xfrm>
            <a:off x="5929322" y="3071810"/>
            <a:ext cx="2451031" cy="1045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ежова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5" name="Picture 3" descr="C:\Users\1\Desktop\ежова\кабан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6F3"/>
              </a:clrFrom>
              <a:clrTo>
                <a:srgbClr val="F5F6F3">
                  <a:alpha val="0"/>
                </a:srgbClr>
              </a:clrTo>
            </a:clrChange>
          </a:blip>
          <a:srcRect l="5405" t="12466" r="10811" b="3367"/>
          <a:stretch>
            <a:fillRect/>
          </a:stretch>
        </p:blipFill>
        <p:spPr bwMode="auto">
          <a:xfrm>
            <a:off x="214281" y="2839060"/>
            <a:ext cx="4572033" cy="3687124"/>
          </a:xfrm>
          <a:prstGeom prst="rect">
            <a:avLst/>
          </a:prstGeom>
          <a:noFill/>
        </p:spPr>
      </p:pic>
      <p:pic>
        <p:nvPicPr>
          <p:cNvPr id="5122" name="Picture 2" descr="C:\Users\1\Desktop\ежова\дерево с корням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4252" y="2571744"/>
            <a:ext cx="2499748" cy="2503914"/>
          </a:xfrm>
          <a:prstGeom prst="rect">
            <a:avLst/>
          </a:prstGeom>
          <a:noFill/>
        </p:spPr>
      </p:pic>
      <p:pic>
        <p:nvPicPr>
          <p:cNvPr id="5123" name="Picture 3" descr="C:\Users\1\Desktop\ежова\желуд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928670"/>
            <a:ext cx="2156716" cy="1191586"/>
          </a:xfrm>
          <a:prstGeom prst="rect">
            <a:avLst/>
          </a:prstGeom>
          <a:noFill/>
        </p:spPr>
      </p:pic>
      <p:pic>
        <p:nvPicPr>
          <p:cNvPr id="5124" name="Picture 4" descr="C:\Users\1\Desktop\ежова\мыш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2786058"/>
            <a:ext cx="1643074" cy="1301235"/>
          </a:xfrm>
          <a:prstGeom prst="rect">
            <a:avLst/>
          </a:prstGeom>
          <a:noFill/>
        </p:spPr>
      </p:pic>
      <p:pic>
        <p:nvPicPr>
          <p:cNvPr id="5125" name="Picture 5" descr="C:\Users\1\Desktop\ежова\падал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5072074"/>
            <a:ext cx="1500198" cy="1125149"/>
          </a:xfrm>
          <a:prstGeom prst="rect">
            <a:avLst/>
          </a:prstGeom>
          <a:noFill/>
        </p:spPr>
      </p:pic>
      <p:pic>
        <p:nvPicPr>
          <p:cNvPr id="5126" name="Picture 6" descr="C:\Users\1\Desktop\ежова\картофел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1071546"/>
            <a:ext cx="1360232" cy="913021"/>
          </a:xfrm>
          <a:prstGeom prst="rect">
            <a:avLst/>
          </a:prstGeom>
          <a:noFill/>
        </p:spPr>
      </p:pic>
      <p:sp>
        <p:nvSpPr>
          <p:cNvPr id="9" name="5-конечная звезда 8">
            <a:hlinkClick r:id="rId10" action="ppaction://hlinksldjump"/>
          </p:cNvPr>
          <p:cNvSpPr/>
          <p:nvPr/>
        </p:nvSpPr>
        <p:spPr>
          <a:xfrm>
            <a:off x="8388424" y="6093296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5329246" cy="2143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000" dirty="0" smtClean="0">
                <a:solidFill>
                  <a:srgbClr val="003300"/>
                </a:solidFill>
              </a:rPr>
              <a:t>Зверь ушастый, летом серый,</a:t>
            </a:r>
            <a:br>
              <a:rPr lang="ru-RU" sz="3000" dirty="0" smtClean="0">
                <a:solidFill>
                  <a:srgbClr val="003300"/>
                </a:solidFill>
              </a:rPr>
            </a:br>
            <a:r>
              <a:rPr lang="ru-RU" sz="3000" dirty="0" smtClean="0">
                <a:solidFill>
                  <a:srgbClr val="003300"/>
                </a:solidFill>
              </a:rPr>
              <a:t>А зимою снежно-белый.</a:t>
            </a:r>
            <a:br>
              <a:rPr lang="ru-RU" sz="3000" dirty="0" smtClean="0">
                <a:solidFill>
                  <a:srgbClr val="003300"/>
                </a:solidFill>
              </a:rPr>
            </a:br>
            <a:r>
              <a:rPr lang="ru-RU" sz="3000" dirty="0" smtClean="0">
                <a:solidFill>
                  <a:srgbClr val="003300"/>
                </a:solidFill>
              </a:rPr>
              <a:t>Я его не испугался,</a:t>
            </a:r>
            <a:br>
              <a:rPr lang="ru-RU" sz="3000" dirty="0" smtClean="0">
                <a:solidFill>
                  <a:srgbClr val="003300"/>
                </a:solidFill>
              </a:rPr>
            </a:br>
            <a:r>
              <a:rPr lang="ru-RU" sz="3000" dirty="0" smtClean="0">
                <a:solidFill>
                  <a:srgbClr val="003300"/>
                </a:solidFill>
              </a:rPr>
              <a:t>Целый час </a:t>
            </a:r>
            <a:r>
              <a:rPr lang="ru-RU" sz="3000" dirty="0" smtClean="0">
                <a:solidFill>
                  <a:srgbClr val="003300"/>
                </a:solidFill>
              </a:rPr>
              <a:t>за </a:t>
            </a:r>
            <a:r>
              <a:rPr lang="ru-RU" sz="3000" dirty="0" smtClean="0">
                <a:solidFill>
                  <a:srgbClr val="003300"/>
                </a:solidFill>
              </a:rPr>
              <a:t>ним гонялся.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5" name="Picture 3" descr="C:\Users\1\Desktop\ежова\0_86108_aec701ca_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714620"/>
            <a:ext cx="4214842" cy="3508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5114932" cy="20002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    Летом ходит без дороги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Возле сосен и берез,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А зимой он спит в берлоге,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От мороза прячет нос.</a:t>
            </a:r>
          </a:p>
          <a:p>
            <a:endParaRPr lang="ru-RU" dirty="0"/>
          </a:p>
        </p:txBody>
      </p:sp>
      <p:pic>
        <p:nvPicPr>
          <p:cNvPr id="4098" name="Picture 2" descr="C:\Users\1\Desktop\ежова\0_c2788_fc51c2b0_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428867"/>
            <a:ext cx="4286280" cy="3914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5686436" cy="20002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     </a:t>
            </a:r>
            <a:r>
              <a:rPr lang="ru-RU" dirty="0" smtClean="0">
                <a:solidFill>
                  <a:srgbClr val="003300"/>
                </a:solidFill>
              </a:rPr>
              <a:t>Дружбу водит лишь с лисой,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Этот зверь сердитый, злой.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Он зубами щёлк да щёлк,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Очень страшный серый ...</a:t>
            </a:r>
            <a:endParaRPr lang="ru-RU" dirty="0" smtClean="0">
              <a:solidFill>
                <a:srgbClr val="003300"/>
              </a:solidFill>
              <a:latin typeface="Corbel" pitchFamily="34" charset="0"/>
            </a:endParaRPr>
          </a:p>
          <a:p>
            <a:endParaRPr lang="ru-RU" dirty="0"/>
          </a:p>
        </p:txBody>
      </p:sp>
      <p:pic>
        <p:nvPicPr>
          <p:cNvPr id="5123" name="Picture 3" descr="C:\Users\1\Desktop\ежова\696585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070358"/>
            <a:ext cx="4119768" cy="4787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5257808" cy="21431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     Рыжая плутовка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Спряталась под ёлкой.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Зайца ждёт хитрюга та.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Как зовут её?...</a:t>
            </a:r>
          </a:p>
          <a:p>
            <a:endParaRPr lang="ru-RU" dirty="0">
              <a:latin typeface="Corbel" pitchFamily="34" charset="0"/>
            </a:endParaRPr>
          </a:p>
        </p:txBody>
      </p:sp>
      <p:pic>
        <p:nvPicPr>
          <p:cNvPr id="6147" name="Picture 3" descr="C:\Users\1\Desktop\ежова\670022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61174"/>
            <a:ext cx="3643338" cy="5051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5257808" cy="20717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     Сердитый недотрога 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Живет в глуши лесной, 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Иголок очень много, </a:t>
            </a:r>
            <a:br>
              <a:rPr lang="ru-RU" dirty="0" smtClean="0">
                <a:solidFill>
                  <a:srgbClr val="003300"/>
                </a:solidFill>
                <a:latin typeface="Corbel" pitchFamily="34" charset="0"/>
              </a:rPr>
            </a:br>
            <a:r>
              <a:rPr lang="ru-RU" dirty="0" smtClean="0">
                <a:solidFill>
                  <a:srgbClr val="003300"/>
                </a:solidFill>
                <a:latin typeface="Corbel" pitchFamily="34" charset="0"/>
              </a:rPr>
              <a:t>А нитки - ни одной.</a:t>
            </a:r>
          </a:p>
          <a:p>
            <a:endParaRPr lang="ru-RU" dirty="0">
              <a:latin typeface="Corbel" pitchFamily="34" charset="0"/>
            </a:endParaRPr>
          </a:p>
        </p:txBody>
      </p:sp>
      <p:pic>
        <p:nvPicPr>
          <p:cNvPr id="7176" name="Picture 8" descr="C:\Users\1\Desktop\ежова\0_6c11e_4ca984cf_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643182"/>
            <a:ext cx="3723264" cy="3537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жова\246784-10c52c82d8ed3b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4929222" cy="207170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4100" dirty="0" smtClean="0">
                <a:solidFill>
                  <a:srgbClr val="003300"/>
                </a:solidFill>
                <a:latin typeface="Corbel" pitchFamily="34" charset="0"/>
              </a:rPr>
              <a:t>Хвост пушистою дугой,</a:t>
            </a:r>
          </a:p>
          <a:p>
            <a:pPr>
              <a:buNone/>
            </a:pPr>
            <a:r>
              <a:rPr lang="ru-RU" sz="4100" dirty="0" smtClean="0">
                <a:solidFill>
                  <a:srgbClr val="003300"/>
                </a:solidFill>
                <a:latin typeface="Corbel" pitchFamily="34" charset="0"/>
              </a:rPr>
              <a:t>Вам знаком зверек такой?</a:t>
            </a:r>
          </a:p>
          <a:p>
            <a:pPr>
              <a:buNone/>
            </a:pPr>
            <a:r>
              <a:rPr lang="ru-RU" sz="4100" dirty="0" smtClean="0">
                <a:solidFill>
                  <a:srgbClr val="003300"/>
                </a:solidFill>
                <a:latin typeface="Corbel" pitchFamily="34" charset="0"/>
              </a:rPr>
              <a:t>Острозубый, темноглазый,</a:t>
            </a:r>
          </a:p>
          <a:p>
            <a:pPr>
              <a:buNone/>
            </a:pPr>
            <a:r>
              <a:rPr lang="ru-RU" sz="4100" dirty="0" smtClean="0">
                <a:solidFill>
                  <a:srgbClr val="003300"/>
                </a:solidFill>
                <a:latin typeface="Corbel" pitchFamily="34" charset="0"/>
              </a:rPr>
              <a:t>По деревьям любит лазать.</a:t>
            </a:r>
          </a:p>
          <a:p>
            <a:endParaRPr lang="ru-RU" dirty="0">
              <a:latin typeface="Corbel" pitchFamily="34" charset="0"/>
            </a:endParaRPr>
          </a:p>
        </p:txBody>
      </p:sp>
      <p:pic>
        <p:nvPicPr>
          <p:cNvPr id="8194" name="Picture 2" descr="C:\Users\1\Desktop\ежова\0efc3ce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143116"/>
            <a:ext cx="4429132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111</Words>
  <Application>Microsoft Office PowerPoint</Application>
  <PresentationFormat>Экран (4:3)</PresentationFormat>
  <Paragraphs>16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Специальное оформление</vt:lpstr>
      <vt:lpstr>Слайд 1</vt:lpstr>
      <vt:lpstr>Цель игры: закрепление знаний детей о внешнем виде и повадках диких животных, месте их обитания, пище, жилищах; соотнесение понятий и предметов, развитие словаря, расширение кругозора; воспитывать бережное отношение к природе, животным .  Игра предназначена для детей старшего дошкольного возраста с ОВЗ.</vt:lpstr>
      <vt:lpstr>Загадки о животных. «Кто где живет?» «Кто чем питается?»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Дикие животные</dc:title>
  <dc:creator>1</dc:creator>
  <cp:lastModifiedBy>1</cp:lastModifiedBy>
  <cp:revision>42</cp:revision>
  <dcterms:created xsi:type="dcterms:W3CDTF">2015-02-04T10:52:02Z</dcterms:created>
  <dcterms:modified xsi:type="dcterms:W3CDTF">2015-02-10T16:52:15Z</dcterms:modified>
</cp:coreProperties>
</file>