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57" r:id="rId4"/>
    <p:sldId id="259" r:id="rId5"/>
    <p:sldId id="260" r:id="rId6"/>
    <p:sldId id="261" r:id="rId7"/>
    <p:sldId id="262" r:id="rId8"/>
    <p:sldId id="267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63" r:id="rId19"/>
    <p:sldId id="264" r:id="rId20"/>
    <p:sldId id="26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3" autoAdjust="0"/>
    <p:restoredTop sz="94660"/>
  </p:normalViewPr>
  <p:slideViewPr>
    <p:cSldViewPr>
      <p:cViewPr varScale="1">
        <p:scale>
          <a:sx n="69" d="100"/>
          <a:sy n="69" d="100"/>
        </p:scale>
        <p:origin x="-13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E8E0-F0C1-4BE6-A91A-9FA0C4485F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5465-ADDB-462E-BCB4-3F8B518188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E8E0-F0C1-4BE6-A91A-9FA0C4485F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5465-ADDB-462E-BCB4-3F8B518188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E8E0-F0C1-4BE6-A91A-9FA0C4485F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5465-ADDB-462E-BCB4-3F8B518188A3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E8E0-F0C1-4BE6-A91A-9FA0C4485F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5465-ADDB-462E-BCB4-3F8B518188A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E8E0-F0C1-4BE6-A91A-9FA0C4485F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5465-ADDB-462E-BCB4-3F8B518188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E8E0-F0C1-4BE6-A91A-9FA0C4485F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5465-ADDB-462E-BCB4-3F8B518188A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E8E0-F0C1-4BE6-A91A-9FA0C4485F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5465-ADDB-462E-BCB4-3F8B518188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E8E0-F0C1-4BE6-A91A-9FA0C4485F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5465-ADDB-462E-BCB4-3F8B518188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E8E0-F0C1-4BE6-A91A-9FA0C4485F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5465-ADDB-462E-BCB4-3F8B518188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E8E0-F0C1-4BE6-A91A-9FA0C4485F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5465-ADDB-462E-BCB4-3F8B518188A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4E8E0-F0C1-4BE6-A91A-9FA0C4485F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5465-ADDB-462E-BCB4-3F8B518188A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EA4E8E0-F0C1-4BE6-A91A-9FA0C4485F82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2DA5465-ADDB-462E-BCB4-3F8B518188A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ds149ufa@mail.r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СЮЖЕТНО </a:t>
            </a:r>
            <a:r>
              <a:rPr lang="ru-RU" dirty="0" smtClean="0"/>
              <a:t>– РОЛЕВАЯ </a:t>
            </a:r>
            <a:r>
              <a:rPr lang="ru-RU" dirty="0" smtClean="0"/>
              <a:t>ИГРА</a:t>
            </a:r>
            <a:br>
              <a:rPr lang="ru-RU" dirty="0" smtClean="0"/>
            </a:br>
            <a:r>
              <a:rPr lang="ru-RU" dirty="0" smtClean="0"/>
              <a:t>как средство патриотического воспитания детей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МБДОУ детский сад № 149</a:t>
            </a:r>
          </a:p>
          <a:p>
            <a:r>
              <a:rPr lang="ru-RU" dirty="0" smtClean="0"/>
              <a:t>Старшая подготовительная группа</a:t>
            </a:r>
          </a:p>
          <a:p>
            <a:pPr algn="r"/>
            <a:r>
              <a:rPr lang="ru-RU" dirty="0" err="1" smtClean="0"/>
              <a:t>Зарипова</a:t>
            </a:r>
            <a:r>
              <a:rPr lang="ru-RU" dirty="0" smtClean="0"/>
              <a:t> А.Ф.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39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е 1"/>
          <p:cNvSpPr txBox="1"/>
          <p:nvPr/>
        </p:nvSpPr>
        <p:spPr>
          <a:xfrm>
            <a:off x="3707904" y="1365711"/>
            <a:ext cx="3400425" cy="176621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ln w="8890" cap="flat" cmpd="sng" algn="ctr">
                  <a:solidFill>
                    <a:srgbClr val="FCFCFD"/>
                  </a:solidFill>
                  <a:prstDash val="solid"/>
                  <a:miter lim="0"/>
                </a:ln>
                <a:gradFill>
                  <a:gsLst>
                    <a:gs pos="10000">
                      <a:srgbClr val="84B1FF"/>
                    </a:gs>
                    <a:gs pos="90000">
                      <a:srgbClr val="385D8A"/>
                    </a:gs>
                  </a:gsLst>
                  <a:lin ang="5400000" scaled="0"/>
                </a:gradFill>
                <a:effectLst>
                  <a:outerShdw blurRad="55004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ln w="8890" cap="flat" cmpd="sng" algn="ctr">
                  <a:solidFill>
                    <a:srgbClr val="FCFCFD"/>
                  </a:solidFill>
                  <a:prstDash val="solid"/>
                  <a:miter lim="0"/>
                </a:ln>
                <a:gradFill>
                  <a:gsLst>
                    <a:gs pos="10000">
                      <a:srgbClr val="84B1FF"/>
                    </a:gs>
                    <a:gs pos="90000">
                      <a:srgbClr val="385D8A"/>
                    </a:gs>
                  </a:gsLst>
                  <a:lin ang="5400000" scaled="0"/>
                </a:gradFill>
                <a:effectLst>
                  <a:outerShdw blurRad="55004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ln w="8890" cap="flat" cmpd="sng" algn="ctr">
                  <a:solidFill>
                    <a:srgbClr val="FCFCFD"/>
                  </a:solidFill>
                  <a:prstDash val="solid"/>
                  <a:miter lim="0"/>
                </a:ln>
                <a:gradFill>
                  <a:gsLst>
                    <a:gs pos="10000">
                      <a:srgbClr val="84B1FF"/>
                    </a:gs>
                    <a:gs pos="90000">
                      <a:srgbClr val="385D8A"/>
                    </a:gs>
                  </a:gsLst>
                  <a:lin ang="5400000" scaled="0"/>
                </a:gradFill>
                <a:effectLst>
                  <a:outerShdw blurRad="55004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ln w="8890" cap="flat" cmpd="sng" algn="ctr">
                  <a:solidFill>
                    <a:srgbClr val="FCFCFD"/>
                  </a:solidFill>
                  <a:prstDash val="solid"/>
                  <a:miter lim="0"/>
                </a:ln>
                <a:gradFill>
                  <a:gsLst>
                    <a:gs pos="10000">
                      <a:srgbClr val="84B1FF"/>
                    </a:gs>
                    <a:gs pos="90000">
                      <a:srgbClr val="385D8A"/>
                    </a:gs>
                  </a:gsLst>
                  <a:lin ang="5400000" scaled="0"/>
                </a:gradFill>
                <a:effectLst>
                  <a:outerShdw blurRad="55004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ln w="8890" cap="flat" cmpd="sng" algn="ctr">
                  <a:solidFill>
                    <a:srgbClr val="FCFCFD"/>
                  </a:solidFill>
                  <a:prstDash val="solid"/>
                  <a:miter lim="0"/>
                </a:ln>
                <a:gradFill>
                  <a:gsLst>
                    <a:gs pos="10000">
                      <a:srgbClr val="84B1FF"/>
                    </a:gs>
                    <a:gs pos="90000">
                      <a:srgbClr val="385D8A"/>
                    </a:gs>
                  </a:gsLst>
                  <a:lin ang="5400000" scaled="0"/>
                </a:gradFill>
                <a:effectLst>
                  <a:outerShdw blurRad="55004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ln w="8890" cap="flat" cmpd="sng" algn="ctr">
                  <a:solidFill>
                    <a:srgbClr val="FCFCFD"/>
                  </a:solidFill>
                  <a:prstDash val="solid"/>
                  <a:miter lim="0"/>
                </a:ln>
                <a:gradFill>
                  <a:gsLst>
                    <a:gs pos="10000">
                      <a:srgbClr val="84B1FF"/>
                    </a:gs>
                    <a:gs pos="90000">
                      <a:srgbClr val="385D8A"/>
                    </a:gs>
                  </a:gsLst>
                  <a:lin ang="5400000" scaled="0"/>
                </a:gradFill>
                <a:effectLst>
                  <a:outerShdw blurRad="55004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ln w="8890" cap="flat" cmpd="sng" algn="ctr">
                  <a:solidFill>
                    <a:srgbClr val="FCFCFD"/>
                  </a:solidFill>
                  <a:prstDash val="solid"/>
                  <a:miter lim="0"/>
                </a:ln>
                <a:gradFill>
                  <a:gsLst>
                    <a:gs pos="10000">
                      <a:srgbClr val="84B1FF"/>
                    </a:gs>
                    <a:gs pos="90000">
                      <a:srgbClr val="385D8A"/>
                    </a:gs>
                  </a:gsLst>
                  <a:lin ang="5400000" scaled="0"/>
                </a:gradFill>
                <a:effectLst>
                  <a:outerShdw blurRad="55004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ln w="8890" cap="flat" cmpd="sng" algn="ctr">
                  <a:solidFill>
                    <a:srgbClr val="FCFCFD"/>
                  </a:solidFill>
                  <a:prstDash val="solid"/>
                  <a:miter lim="0"/>
                </a:ln>
                <a:gradFill>
                  <a:gsLst>
                    <a:gs pos="10000">
                      <a:srgbClr val="84B1FF"/>
                    </a:gs>
                    <a:gs pos="90000">
                      <a:srgbClr val="385D8A"/>
                    </a:gs>
                  </a:gsLst>
                  <a:lin ang="5400000" scaled="0"/>
                </a:gradFill>
                <a:effectLst>
                  <a:outerShdw blurRad="55004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ln w="8890" cap="flat" cmpd="sng" algn="ctr">
                  <a:solidFill>
                    <a:srgbClr val="FCFCFD"/>
                  </a:solidFill>
                  <a:prstDash val="solid"/>
                  <a:miter lim="0"/>
                </a:ln>
                <a:gradFill>
                  <a:gsLst>
                    <a:gs pos="10000">
                      <a:srgbClr val="84B1FF"/>
                    </a:gs>
                    <a:gs pos="90000">
                      <a:srgbClr val="385D8A"/>
                    </a:gs>
                  </a:gsLst>
                  <a:lin ang="5400000" scaled="0"/>
                </a:gradFill>
                <a:effectLst>
                  <a:outerShdw blurRad="55004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ln w="8890" cap="flat" cmpd="sng" algn="ctr">
                  <a:solidFill>
                    <a:srgbClr val="FCFCFD"/>
                  </a:solidFill>
                  <a:prstDash val="solid"/>
                  <a:miter lim="0"/>
                </a:ln>
                <a:gradFill>
                  <a:gsLst>
                    <a:gs pos="10000">
                      <a:srgbClr val="84B1FF"/>
                    </a:gs>
                    <a:gs pos="90000">
                      <a:srgbClr val="385D8A"/>
                    </a:gs>
                  </a:gsLst>
                  <a:lin ang="5400000" scaled="0"/>
                </a:gradFill>
                <a:effectLst>
                  <a:outerShdw blurRad="55004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ln w="8890" cap="flat" cmpd="sng" algn="ctr">
                  <a:solidFill>
                    <a:srgbClr val="FCFCFD"/>
                  </a:solidFill>
                  <a:prstDash val="solid"/>
                  <a:miter lim="0"/>
                </a:ln>
                <a:gradFill>
                  <a:gsLst>
                    <a:gs pos="10000">
                      <a:srgbClr val="84B1FF"/>
                    </a:gs>
                    <a:gs pos="90000">
                      <a:srgbClr val="385D8A"/>
                    </a:gs>
                  </a:gsLst>
                  <a:lin ang="5400000" scaled="0"/>
                </a:gradFill>
                <a:effectLst>
                  <a:outerShdw blurRad="55004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оле 4"/>
          <p:cNvSpPr txBox="1"/>
          <p:nvPr/>
        </p:nvSpPr>
        <p:spPr>
          <a:xfrm>
            <a:off x="2138363" y="12142788"/>
            <a:ext cx="412750" cy="80645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 cap="all">
                <a:ln>
                  <a:noFill/>
                </a:ln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Times New Roman"/>
                <a:ea typeface="Calibri"/>
                <a:cs typeface="Times New Roman"/>
              </a:rPr>
              <a:t> 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868488" y="2674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68488" y="6818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868488" y="7275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942173"/>
              </p:ext>
            </p:extLst>
          </p:nvPr>
        </p:nvGraphicFramePr>
        <p:xfrm>
          <a:off x="323528" y="3131929"/>
          <a:ext cx="3888431" cy="33815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8431"/>
              </a:tblGrid>
              <a:tr h="641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ФИО_____________________________________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0" marR="53590" marT="0" marB="0"/>
                </a:tc>
              </a:tr>
              <a:tr h="6994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ГОРОД_______________________________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0" marR="53590" marT="0" marB="0"/>
                </a:tc>
              </a:tr>
              <a:tr h="6994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ОТЕЛЬ_______________________________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0" marR="53590" marT="0" marB="0"/>
                </a:tc>
              </a:tr>
              <a:tr h="6994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ДАТА________________________________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0" marR="53590" marT="0" marB="0"/>
                </a:tc>
              </a:tr>
              <a:tr h="641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СТОИМОСТЬ ПУТЕВКИ__________________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0" marR="53590" marT="0" marB="0"/>
                </a:tc>
              </a:tr>
            </a:tbl>
          </a:graphicData>
        </a:graphic>
      </p:graphicFrame>
      <p:sp>
        <p:nvSpPr>
          <p:cNvPr id="12" name="Поле 1"/>
          <p:cNvSpPr txBox="1"/>
          <p:nvPr/>
        </p:nvSpPr>
        <p:spPr>
          <a:xfrm>
            <a:off x="5672427" y="279400"/>
            <a:ext cx="3181350" cy="128240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cap="all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Calibri"/>
                <a:ea typeface="Calibri"/>
                <a:cs typeface="Times New Roman"/>
              </a:rPr>
              <a:t>ТУРИСТИЧЕСКОЕ АГЕНСТВО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cap="all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Calibri"/>
                <a:ea typeface="Calibri"/>
                <a:cs typeface="Times New Roman"/>
              </a:rPr>
              <a:t>кругосветка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Поле 4"/>
          <p:cNvSpPr txBox="1"/>
          <p:nvPr/>
        </p:nvSpPr>
        <p:spPr>
          <a:xfrm>
            <a:off x="5232400" y="6513513"/>
            <a:ext cx="2333625" cy="86201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cap="all">
                <a:ln>
                  <a:noFill/>
                </a:ln>
                <a:solidFill>
                  <a:srgbClr val="4F81BD"/>
                </a:solidFill>
                <a:effectLst>
                  <a:outerShdw blurRad="19685" dist="12700" dir="5400000" algn="tl">
                    <a:schemeClr val="accent1">
                      <a:satMod val="130000"/>
                      <a:alpha val="60000"/>
                    </a:schemeClr>
                  </a:outerShdw>
                  <a:reflection blurRad="9995" stA="55000" endPos="48000" dist="495" dir="5400000" sy="-100000" algn="bl"/>
                </a:effectLst>
                <a:latin typeface="Calibri"/>
                <a:ea typeface="Calibri"/>
                <a:cs typeface="Times New Roman"/>
              </a:rPr>
              <a:t> 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362200" y="26654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548358" y="232692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334685" y="2382551"/>
            <a:ext cx="23871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ЭКСКУРСИЯ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859818"/>
              </p:ext>
            </p:extLst>
          </p:nvPr>
        </p:nvGraphicFramePr>
        <p:xfrm>
          <a:off x="4644008" y="3074687"/>
          <a:ext cx="4183726" cy="3470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3726"/>
              </a:tblGrid>
              <a:tr h="57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ФИО_____________________________________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0" marR="53590" marT="0" marB="0"/>
                </a:tc>
              </a:tr>
              <a:tr h="57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СТРАНА______________________________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0" marR="53590" marT="0" marB="0"/>
                </a:tc>
              </a:tr>
              <a:tr h="57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ГОРОД_______________________________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0" marR="53590" marT="0" marB="0"/>
                </a:tc>
              </a:tr>
              <a:tr h="57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ОТЕЛЬ_______________________________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0" marR="53590" marT="0" marB="0"/>
                </a:tc>
              </a:tr>
              <a:tr h="57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ДАТА________________________________</a:t>
                      </a:r>
                      <a:endParaRPr lang="ru-RU" sz="9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0" marR="53590" marT="0" marB="0"/>
                </a:tc>
              </a:tr>
              <a:tr h="575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СТОИМОСТЬ ПУТЕВКИ__________________</a:t>
                      </a:r>
                      <a:endParaRPr lang="ru-RU" sz="9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90" marR="53590" marT="0" marB="0"/>
                </a:tc>
              </a:tr>
            </a:tbl>
          </a:graphicData>
        </a:graphic>
      </p:graphicFrame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2362200" y="26654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20358" y="2480747"/>
            <a:ext cx="161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ПУТЕВКА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4479"/>
            <a:ext cx="2984117" cy="156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67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5696" y="1844824"/>
            <a:ext cx="4836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Атрибуты, игровой материал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3068960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026" name="Picture 2" descr="C:\Users\Admin\Desktop\фотки для турагенства\20170410_113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8" y="2564904"/>
            <a:ext cx="3243240" cy="18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фотки для турагенства\20170410_113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64904"/>
            <a:ext cx="3312368" cy="186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фотки для турагенства\20170410_113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59515"/>
            <a:ext cx="3919282" cy="210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6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38495" y="404664"/>
            <a:ext cx="4031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Georgia" pitchFamily="18" charset="0"/>
              </a:rPr>
              <a:t>СУВЕНИРНАЯ ЛАВКА</a:t>
            </a:r>
            <a:endParaRPr lang="ru-RU" sz="2800" dirty="0">
              <a:latin typeface="Georgia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85140"/>
            <a:ext cx="480676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34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476672"/>
            <a:ext cx="2808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ИГРОВЫЕ РОЛИ: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8635" y="1521382"/>
            <a:ext cx="2182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ДИРЕКТОР  АГЕНСТВА</a:t>
            </a:r>
            <a:endParaRPr lang="ru-RU" sz="1600" dirty="0"/>
          </a:p>
        </p:txBody>
      </p:sp>
      <p:pic>
        <p:nvPicPr>
          <p:cNvPr id="6146" name="Picture 2" descr="C:\Users\Admin\Desktop\фотки для турагенства\20170406_111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77" y="2142148"/>
            <a:ext cx="3063551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1675270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МЕНЕДЖЕР</a:t>
            </a:r>
            <a:endParaRPr lang="ru-RU" dirty="0"/>
          </a:p>
        </p:txBody>
      </p:sp>
      <p:pic>
        <p:nvPicPr>
          <p:cNvPr id="6147" name="Picture 3" descr="C:\Users\Admin\Desktop\фотки для турагенства\20170406_111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42148"/>
            <a:ext cx="3204121" cy="179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97228" y="4139788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ОПЕРАТОР</a:t>
            </a:r>
            <a:endParaRPr lang="ru-RU" dirty="0"/>
          </a:p>
        </p:txBody>
      </p:sp>
      <p:pic>
        <p:nvPicPr>
          <p:cNvPr id="6148" name="Picture 4" descr="C:\Users\Admin\Desktop\фотки для турагенства\20170406_1111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82" y="4509120"/>
            <a:ext cx="3962220" cy="21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41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4261" y="1124743"/>
            <a:ext cx="1141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/>
              <a:t>ИГРА</a:t>
            </a:r>
            <a:endParaRPr lang="ru-RU" sz="32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988840"/>
            <a:ext cx="819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Семья получает известие о том, что в туристическом агентстве ждет подарок.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1" y="2708920"/>
            <a:ext cx="3389707" cy="282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600" y="2708919"/>
            <a:ext cx="3695840" cy="282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5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844824"/>
            <a:ext cx="806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 туристическом агентстве наших клиентов встречает менеджер по туризму</a:t>
            </a:r>
            <a:endParaRPr lang="ru-RU" b="1" dirty="0"/>
          </a:p>
        </p:txBody>
      </p:sp>
      <p:pic>
        <p:nvPicPr>
          <p:cNvPr id="7170" name="Picture 2" descr="C:\Users\Admin\Desktop\фотки для турагенства\20170406_111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7344816" cy="38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316" y="1645605"/>
            <a:ext cx="8598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Директор агентства сообщает хозяину семьи о том, что они выиграли подарочный </a:t>
            </a:r>
          </a:p>
          <a:p>
            <a:r>
              <a:rPr lang="ru-RU" dirty="0"/>
              <a:t>с</a:t>
            </a:r>
            <a:r>
              <a:rPr lang="ru-RU" dirty="0" smtClean="0"/>
              <a:t>ертификат и предлагает выбрать тур на любой континент .</a:t>
            </a:r>
            <a:endParaRPr lang="ru-RU" dirty="0"/>
          </a:p>
        </p:txBody>
      </p:sp>
      <p:pic>
        <p:nvPicPr>
          <p:cNvPr id="8194" name="Picture 2" descr="C:\Users\Admin\Desktop\фотки для турагенства\20170406_111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02" y="2420888"/>
            <a:ext cx="320468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фотки для турагенства\20170406_111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13872"/>
            <a:ext cx="340804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фотки для турагенства\20170406_111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25141"/>
            <a:ext cx="3277394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6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4495" y="1685999"/>
            <a:ext cx="7576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Директор агентства предлагает выбрать путешествие</a:t>
            </a:r>
            <a:endParaRPr lang="ru-RU" sz="2400" b="1" dirty="0"/>
          </a:p>
        </p:txBody>
      </p:sp>
      <p:pic>
        <p:nvPicPr>
          <p:cNvPr id="9218" name="Picture 2" descr="C:\Users\Admin\Desktop\фотки для турагенства\20170406_111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92896"/>
            <a:ext cx="5400600" cy="37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07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ки города\4c81cbe7a5cf3dfe48693343ba522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849">
            <a:off x="600500" y="1213238"/>
            <a:ext cx="3094452" cy="196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354455">
            <a:off x="677748" y="3177995"/>
            <a:ext cx="3068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ВОЛГОГРАД</a:t>
            </a:r>
            <a:endParaRPr lang="ru-RU" dirty="0"/>
          </a:p>
        </p:txBody>
      </p:sp>
      <p:pic>
        <p:nvPicPr>
          <p:cNvPr id="1027" name="Picture 3" descr="C:\Users\Admin\Desktop\фотки города\93154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70">
            <a:off x="5211963" y="1662439"/>
            <a:ext cx="325040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374323">
            <a:off x="6360914" y="3546671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ПАРИЖ</a:t>
            </a:r>
            <a:endParaRPr lang="ru-RU" dirty="0"/>
          </a:p>
        </p:txBody>
      </p:sp>
      <p:pic>
        <p:nvPicPr>
          <p:cNvPr id="1028" name="Picture 4" descr="C:\Users\Admin\Desktop\фотки города\9eb55155c6d585e1a9256f38cf794ce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6534">
            <a:off x="737342" y="3927545"/>
            <a:ext cx="2949698" cy="182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1448259">
            <a:off x="1652237" y="5755572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О. КРИТ</a:t>
            </a:r>
            <a:endParaRPr lang="ru-RU" dirty="0"/>
          </a:p>
        </p:txBody>
      </p:sp>
      <p:pic>
        <p:nvPicPr>
          <p:cNvPr id="1029" name="Picture 5" descr="C:\Users\Admin\Desktop\фотки города\Kitay_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780">
            <a:off x="5236564" y="4040988"/>
            <a:ext cx="2994083" cy="176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96944">
            <a:off x="6241191" y="5867483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КИТАЙ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419872" y="436022"/>
            <a:ext cx="5299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Менеджер знакомит с достопримечательностями</a:t>
            </a:r>
          </a:p>
        </p:txBody>
      </p:sp>
    </p:spTree>
    <p:extLst>
      <p:ext uri="{BB962C8B-B14F-4D97-AF65-F5344CB8AC3E}">
        <p14:creationId xmlns:p14="http://schemas.microsoft.com/office/powerpoint/2010/main" val="236390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143" l="1615" r="99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11606" flipH="1">
            <a:off x="123708" y="581239"/>
            <a:ext cx="3220636" cy="1139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6840760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91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5 0.07009 L 1.02812 -0.9213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24" y="-49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ТУРИСТИЧЕСКОЕ АГЕНТСТВО</a:t>
            </a:r>
            <a:br>
              <a:rPr lang="ru-RU" dirty="0"/>
            </a:br>
            <a:r>
              <a:rPr lang="ru-RU" dirty="0"/>
              <a:t>«КРУГОСВЕТКА»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159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.horses_4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116" y="5758811"/>
            <a:ext cx="1995868" cy="980728"/>
          </a:xfrm>
          <a:prstGeom prst="rect">
            <a:avLst/>
          </a:prstGeom>
        </p:spPr>
      </p:pic>
      <p:pic>
        <p:nvPicPr>
          <p:cNvPr id="3" name="Рисунок 2" descr="0.horses_4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4232" y="5758811"/>
            <a:ext cx="1995868" cy="980728"/>
          </a:xfrm>
          <a:prstGeom prst="rect">
            <a:avLst/>
          </a:prstGeom>
        </p:spPr>
      </p:pic>
      <p:pic>
        <p:nvPicPr>
          <p:cNvPr id="4" name="Рисунок 3" descr="0.horses_4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4808" y="5758811"/>
            <a:ext cx="1995868" cy="980728"/>
          </a:xfrm>
          <a:prstGeom prst="rect">
            <a:avLst/>
          </a:prstGeom>
        </p:spPr>
      </p:pic>
      <p:pic>
        <p:nvPicPr>
          <p:cNvPr id="5" name="Рисунок 4" descr="0.horses_4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8050" y="5758811"/>
            <a:ext cx="1995868" cy="9807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94808" y="392376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предлагаем Вам отдых не только за рубежом, но и на Родине.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16" y="1556792"/>
            <a:ext cx="4318876" cy="376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36511"/>
            <a:ext cx="3790752" cy="212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9883" y="548680"/>
            <a:ext cx="1483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СОЧИ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98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9.62072E-7 L 0.98489 -0.0085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00" y="-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9.62072E-7 L 0.98489 -0.0085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00" y="-4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9.62072E-7 L 0.98489 -0.00856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00" y="-4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9.62072E-7 L 0.98489 -0.008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556792"/>
            <a:ext cx="7697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Совместное  обсуждение выбранного  маршрута. Семья остановилась на </a:t>
            </a:r>
          </a:p>
          <a:p>
            <a:r>
              <a:rPr lang="ru-RU" b="1" dirty="0"/>
              <a:t>п</a:t>
            </a:r>
            <a:r>
              <a:rPr lang="ru-RU" b="1" dirty="0" smtClean="0"/>
              <a:t>оездке в  </a:t>
            </a:r>
            <a:r>
              <a:rPr lang="ru-RU" b="1" dirty="0" smtClean="0"/>
              <a:t>Сочи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3074" name="Picture 2" descr="C:\Users\Admin\Desktop\фотки для турагенства\20170410_1228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68" y="2420888"/>
            <a:ext cx="7137139" cy="399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20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5396" y="1710100"/>
            <a:ext cx="610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Менеджер по туризму предлагает клиентам кофе или чай.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7992888" cy="403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8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484784"/>
            <a:ext cx="7579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После выбранного маршрута туроператор предлагает нашим клиентам </a:t>
            </a:r>
          </a:p>
          <a:p>
            <a:r>
              <a:rPr lang="ru-RU" b="1" dirty="0" smtClean="0"/>
              <a:t>посмотреть на планшете слайды с фотографиями отелей.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676875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52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5877" y="1854116"/>
            <a:ext cx="7062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Туроператор бронирует места в отеле и выдает билеты на самолет</a:t>
            </a:r>
            <a:endParaRPr lang="ru-RU" b="1" dirty="0"/>
          </a:p>
        </p:txBody>
      </p:sp>
      <p:pic>
        <p:nvPicPr>
          <p:cNvPr id="10242" name="Picture 2" descr="C:\Users\Admin\Desktop\фотки для турагенства\20170406_11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6825428" cy="383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0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1916832"/>
            <a:ext cx="4548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Подготовка к путешествию</a:t>
            </a:r>
            <a:endParaRPr lang="ru-RU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36912"/>
            <a:ext cx="684075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6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548680"/>
            <a:ext cx="572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Туристы из России приземлились в </a:t>
            </a:r>
            <a:r>
              <a:rPr lang="ru-RU" sz="2400" b="1" dirty="0" smtClean="0"/>
              <a:t>Сочи!</a:t>
            </a:r>
            <a:endParaRPr lang="ru-RU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27280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51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700808"/>
            <a:ext cx="8126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Игра «Туристическое агентство» «Страховое агентство» «Магазин» «Моряки»</a:t>
            </a:r>
            <a:endParaRPr lang="ru-RU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75856" y="2204864"/>
            <a:ext cx="244827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«Страховое агентство»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511111" y="3501008"/>
            <a:ext cx="0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3419872" y="4365104"/>
            <a:ext cx="2088232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Игра</a:t>
            </a:r>
          </a:p>
          <a:p>
            <a:pPr algn="ctr"/>
            <a:r>
              <a:rPr lang="ru-RU" dirty="0" smtClean="0"/>
              <a:t>«Туристическое агентство»</a:t>
            </a:r>
            <a:endParaRPr lang="ru-RU" dirty="0"/>
          </a:p>
        </p:txBody>
      </p:sp>
      <p:cxnSp>
        <p:nvCxnSpPr>
          <p:cNvPr id="8" name="Прямая соединительная линия 7"/>
          <p:cNvCxnSpPr>
            <a:stCxn id="6" idx="1"/>
          </p:cNvCxnSpPr>
          <p:nvPr/>
        </p:nvCxnSpPr>
        <p:spPr>
          <a:xfrm flipH="1">
            <a:off x="2555776" y="4977172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6" idx="3"/>
          </p:cNvCxnSpPr>
          <p:nvPr/>
        </p:nvCxnSpPr>
        <p:spPr>
          <a:xfrm>
            <a:off x="5508104" y="4977172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4463988" y="4257092"/>
            <a:ext cx="36004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endCxn id="3" idx="2"/>
          </p:cNvCxnSpPr>
          <p:nvPr/>
        </p:nvCxnSpPr>
        <p:spPr>
          <a:xfrm flipH="1" flipV="1">
            <a:off x="4499992" y="3284984"/>
            <a:ext cx="11119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611560" y="4725144"/>
            <a:ext cx="1944216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«Моряки»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00192" y="4725144"/>
            <a:ext cx="1944216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«Магазин»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55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3212976"/>
            <a:ext cx="6994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Спасибо за внимание !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58496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Расширить диапазон детской сюжетно-ролевой игры для формирования разнообразных интересов и способностей у детей старшего дошкольного возраста; познакомить с современной действительностью через сюжетно-ролевую игру «Туристическое агентство».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Программное 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248224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97346"/>
            <a:ext cx="4572000" cy="69865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побуждать детей более широко и творчески использовать знания о планете Земля,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использовать игру для формирования разнообразных интересов и способностей детей , 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способствовать сознательному отношению к соблюдению правил ролевого взаимодействия, направляя внимание на качество исполняемых ролей, их социальную значимость,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продолжать развивать самостоятельность в создании игровой среды, в соблюдении правил и норм поведения в игре;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продолжать работу по обогащению словаря детей;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воспитывать доброжелательность между детьми, умение учитывать желания товарищей;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развивать инициативу, организаторские и творческие способности детей.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Воспитание у ребенка любви и привязанности к своей семье, дому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интереса к русским традициям и промыслам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Расширение представлений о городах России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чувства ответственности и гордости за достижения страны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Формирование толерантности, чувства уважения к другим народам, их традициям.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5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735138" y="2674938"/>
            <a:ext cx="7408862" cy="3451225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Желающие отдохнуть приходят в туристическое агентство, знакомятся с предложениями Туроператора, покупают путевки. Группы туристов отправляются в разные уголки нашей планеты, осматривают достопримечательности, знакомятся с людьми разных национальностей, пользуются услугами экскурсовода.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338138"/>
            <a:ext cx="8229600" cy="1252537"/>
          </a:xfrm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Игровые действия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3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ночь</a:t>
            </a:r>
            <a:b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Работали  паспортистки,</a:t>
            </a:r>
            <a:b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Чтобы успеть вовремя</a:t>
            </a:r>
            <a:b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Изготовить паспорта </a:t>
            </a:r>
            <a:b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Нашим  путешественникам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600" dirty="0"/>
          </a:p>
        </p:txBody>
      </p:sp>
      <p:pic>
        <p:nvPicPr>
          <p:cNvPr id="3" name="Содержимое 6" descr="4cDnH9ioPtU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7" y="837990"/>
            <a:ext cx="5751488" cy="57514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6086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78" y="3956333"/>
            <a:ext cx="4644008" cy="2491906"/>
          </a:xfrm>
          <a:prstGeom prst="rect">
            <a:avLst/>
          </a:prstGeom>
        </p:spPr>
      </p:pic>
      <p:pic>
        <p:nvPicPr>
          <p:cNvPr id="1027" name="Picture 3" descr="C:\Users\Admin\Desktop\фотки для турагенства\20170406_112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7"/>
            <a:ext cx="3744416" cy="21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52020" y="2132856"/>
            <a:ext cx="3960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rgbClr val="0000FF"/>
                </a:solidFill>
              </a:rPr>
              <a:t>Пиар-менеджеры, дизайнеры,</a:t>
            </a:r>
          </a:p>
          <a:p>
            <a:pPr algn="r"/>
            <a:r>
              <a:rPr lang="ru-RU" sz="2000" dirty="0" smtClean="0">
                <a:solidFill>
                  <a:srgbClr val="0000FF"/>
                </a:solidFill>
              </a:rPr>
              <a:t>Не покладая рук, готовились </a:t>
            </a:r>
          </a:p>
          <a:p>
            <a:pPr algn="r"/>
            <a:r>
              <a:rPr lang="ru-RU" sz="2000" dirty="0" smtClean="0">
                <a:solidFill>
                  <a:srgbClr val="0000FF"/>
                </a:solidFill>
              </a:rPr>
              <a:t>к открытию туристического </a:t>
            </a:r>
            <a:r>
              <a:rPr lang="ru-RU" sz="2000" dirty="0" err="1" smtClean="0">
                <a:solidFill>
                  <a:srgbClr val="0000FF"/>
                </a:solidFill>
              </a:rPr>
              <a:t>агенства</a:t>
            </a:r>
            <a:r>
              <a:rPr lang="ru-RU" sz="2000" dirty="0" smtClean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6" name="Содержимое 6" descr="20160309_21295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923411"/>
            <a:ext cx="374441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2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274 0.02729 C 0.32274 -0.00763 0.2309 -0.0347 0.11892 -0.0347 C 0.00399 -0.0347 -0.08768 -0.00763 -0.08768 0.02729 C -0.08768 0.06222 -0.17969 0.08929 -0.29462 0.08929 C -0.40643 0.08929 -0.49809 0.06222 -0.49809 0.02729 " pathEditMode="relative" rAng="0" ptsTypes="fffff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5200" b="1" i="1" dirty="0">
                <a:solidFill>
                  <a:srgbClr val="FF0000"/>
                </a:solidFill>
              </a:rPr>
              <a:t>ТУРАГЕНСТВО «КРУГОСВЕТКА»</a:t>
            </a:r>
            <a:endParaRPr lang="ru-RU" sz="5200" dirty="0">
              <a:solidFill>
                <a:srgbClr val="FF0000"/>
              </a:solidFill>
            </a:endParaRPr>
          </a:p>
          <a:p>
            <a:r>
              <a:rPr lang="ru-RU" sz="5200" i="1" dirty="0"/>
              <a:t> </a:t>
            </a:r>
            <a:endParaRPr lang="ru-RU" sz="5200" dirty="0"/>
          </a:p>
          <a:p>
            <a:pPr algn="r"/>
            <a:r>
              <a:rPr lang="ru-RU" i="1" dirty="0"/>
              <a:t>ЮРИДИЧЕСКИЙ АДРЕС</a:t>
            </a:r>
            <a:endParaRPr lang="ru-RU" dirty="0"/>
          </a:p>
          <a:p>
            <a:pPr algn="r"/>
            <a:r>
              <a:rPr lang="ru-RU" i="1" dirty="0"/>
              <a:t>450003 РЕСПУБЛИКА БАШКОРТОСТАН</a:t>
            </a:r>
            <a:endParaRPr lang="ru-RU" dirty="0"/>
          </a:p>
          <a:p>
            <a:pPr algn="r"/>
            <a:r>
              <a:rPr lang="ru-RU" i="1" dirty="0"/>
              <a:t>Г.УФА УЛ.ПАРХОМЕНКО 45/3</a:t>
            </a:r>
            <a:endParaRPr lang="ru-RU" dirty="0"/>
          </a:p>
          <a:p>
            <a:pPr algn="r"/>
            <a:r>
              <a:rPr lang="ru-RU" i="1" dirty="0"/>
              <a:t> </a:t>
            </a:r>
            <a:endParaRPr lang="ru-RU" dirty="0"/>
          </a:p>
          <a:p>
            <a:pPr algn="r"/>
            <a:r>
              <a:rPr lang="ru-RU" i="1" dirty="0"/>
              <a:t>ТЕЛ. (347)283-80-11</a:t>
            </a:r>
            <a:endParaRPr lang="ru-RU" dirty="0"/>
          </a:p>
          <a:p>
            <a:pPr algn="r"/>
            <a:r>
              <a:rPr lang="ru-RU" i="1" dirty="0"/>
              <a:t>(347)283-80-12</a:t>
            </a:r>
            <a:endParaRPr lang="ru-RU" dirty="0"/>
          </a:p>
          <a:p>
            <a:pPr algn="r"/>
            <a:r>
              <a:rPr lang="ru-RU" i="1" dirty="0"/>
              <a:t> </a:t>
            </a:r>
            <a:endParaRPr lang="ru-RU" dirty="0"/>
          </a:p>
          <a:p>
            <a:pPr algn="r"/>
            <a:r>
              <a:rPr lang="en-US" i="1" dirty="0"/>
              <a:t>E-mail: </a:t>
            </a:r>
            <a:r>
              <a:rPr lang="en-US" i="1" u="sng" dirty="0">
                <a:hlinkClick r:id="rId2"/>
              </a:rPr>
              <a:t>ds149ufa@mail.ru</a:t>
            </a:r>
            <a:endParaRPr lang="ru-RU" dirty="0"/>
          </a:p>
          <a:p>
            <a:pPr algn="r"/>
            <a:r>
              <a:rPr lang="ru-RU" i="1" dirty="0"/>
              <a:t>Сайт : </a:t>
            </a:r>
            <a:r>
              <a:rPr lang="en-US" i="1" dirty="0"/>
              <a:t>http</a:t>
            </a:r>
            <a:r>
              <a:rPr lang="ru-RU" i="1" dirty="0"/>
              <a:t>://</a:t>
            </a:r>
            <a:r>
              <a:rPr lang="en-US" i="1" dirty="0"/>
              <a:t>www</a:t>
            </a:r>
            <a:r>
              <a:rPr lang="ru-RU" i="1" dirty="0"/>
              <a:t>.</a:t>
            </a:r>
            <a:r>
              <a:rPr lang="en-US" i="1" dirty="0" err="1"/>
              <a:t>ufacity</a:t>
            </a:r>
            <a:r>
              <a:rPr lang="ru-RU" i="1" dirty="0"/>
              <a:t>.</a:t>
            </a:r>
            <a:r>
              <a:rPr lang="en-US" i="1" dirty="0"/>
              <a:t>info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ИЗГОТОВИЛИ ВИЗИТКИ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C:\Users\Admin\AppData\Local\Microsoft\Windows\INetCache\Content.Word\imag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5394"/>
            <a:ext cx="3310255" cy="3686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49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8" b="4934"/>
          <a:stretch>
            <a:fillRect/>
          </a:stretch>
        </p:blipFill>
        <p:spPr bwMode="auto">
          <a:xfrm>
            <a:off x="211204" y="1124744"/>
            <a:ext cx="427588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827115">
            <a:off x="5246466" y="1951342"/>
            <a:ext cx="32686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Путевка в Сочи –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 рублей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Покупайте скорей!</a:t>
            </a:r>
          </a:p>
        </p:txBody>
      </p:sp>
      <p:sp>
        <p:nvSpPr>
          <p:cNvPr id="4" name="TextBox 3"/>
          <p:cNvSpPr txBox="1"/>
          <p:nvPr/>
        </p:nvSpPr>
        <p:spPr>
          <a:xfrm rot="21022263">
            <a:off x="4956894" y="3981276"/>
            <a:ext cx="34406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Сочи, если захотим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самолете полетим.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Ну, а если денег нет,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возьмем велосипед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0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1479</TotalTime>
  <Words>444</Words>
  <Application>Microsoft Office PowerPoint</Application>
  <PresentationFormat>Экран (4:3)</PresentationFormat>
  <Paragraphs>127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Волна</vt:lpstr>
      <vt:lpstr>  СЮЖЕТНО – РОЛЕВАЯ ИГРА как средство патриотического воспитания детей </vt:lpstr>
      <vt:lpstr>ТУРИСТИЧЕСКОЕ АГЕНТСТВО «КРУГОСВЕТКА»</vt:lpstr>
      <vt:lpstr>Программное содержание</vt:lpstr>
      <vt:lpstr>Презентация PowerPoint</vt:lpstr>
      <vt:lpstr>Игровые действия: </vt:lpstr>
      <vt:lpstr>      День и ночь Работали  паспортистки, Чтобы успеть вовремя Изготовить паспорта  Нашим  путешественникам. </vt:lpstr>
      <vt:lpstr>Презентация PowerPoint</vt:lpstr>
      <vt:lpstr>ИЗГОТОВИЛИ ВИЗИТКИ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СЮЖЕТНО – РОЛЕВАЯ ИГРА ТУРИСТИЧЕСКОЕ АГЕНСТВО «КРУГОСВЕТКА»</dc:title>
  <dc:creator>Admin</dc:creator>
  <cp:lastModifiedBy>Admin</cp:lastModifiedBy>
  <cp:revision>36</cp:revision>
  <dcterms:created xsi:type="dcterms:W3CDTF">2017-04-08T14:01:53Z</dcterms:created>
  <dcterms:modified xsi:type="dcterms:W3CDTF">2017-05-03T20:51:33Z</dcterms:modified>
</cp:coreProperties>
</file>