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9" r:id="rId21"/>
    <p:sldId id="277" r:id="rId22"/>
    <p:sldId id="282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C94A073-AA6F-4518-8974-F31DF87E15C3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9"/>
            <p14:sldId id="277"/>
            <p14:sldId id="282"/>
            <p14:sldId id="278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0EDCAC-CE29-4B1B-AC8F-AB5909AEA917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E400D-4D3C-4993-AAFE-E2C663CC4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метода наглядного моделирования в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процессе преодоления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ОНР у детей старшего дошкольного возраста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Николенко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Валерьевна, учитель-логопед первой квалификационной категории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ормирования предложно – падежных конструкций, активизации словаря, согласования слов в предложениях.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олшебник\Desktop\яквлроишачщипыльадипзбыаж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56362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CIM\100MSDCF\DSC040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630084" cy="2722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168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859216" cy="54074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Выкладывание схемы предложения по демонстрации действия. Каждое слово обозначается домиком, первое слово – высоким домиком, а предлог – коротким домиком.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Вова ставит коробку под стол.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404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36912"/>
            <a:ext cx="3657600" cy="2743200"/>
          </a:xfrm>
        </p:spPr>
      </p:pic>
      <p:pic>
        <p:nvPicPr>
          <p:cNvPr id="2050" name="Picture 2" descr="C:\Users\Волшебник\Desktop\zfz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688024" cy="26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73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147248" cy="606928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Выкладывание схемы предложения по сюжетным картинкам, по двум предметным картинкам и схемой предлога.</a:t>
            </a:r>
          </a:p>
          <a:p>
            <a:pPr marL="0" indent="0" algn="ctr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2000" dirty="0" smtClean="0"/>
              <a:t>Из-под дедушкиного кресла         Серенький зайчишка выскочил</a:t>
            </a:r>
          </a:p>
          <a:p>
            <a:pPr marL="0" indent="0">
              <a:buNone/>
            </a:pPr>
            <a:r>
              <a:rPr lang="ru-RU" sz="2000" dirty="0" smtClean="0"/>
              <a:t> выглядывает черепаха.                 из-под кустика.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4" name="Picture 2" descr="C:\Users\Волшебник\Desktop\nhgf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198711" cy="28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олшебник\Desktop\hnxf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827" y="2852936"/>
            <a:ext cx="3307610" cy="28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1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003232" cy="562352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Составление графической схемы предложения, где каждое слово обозначается полоской, а предлог – короткой полосой.</a:t>
            </a:r>
          </a:p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11" name="Содержимое 10" descr="DSC040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672408" cy="2754306"/>
          </a:xfrm>
        </p:spPr>
      </p:pic>
      <p:pic>
        <p:nvPicPr>
          <p:cNvPr id="4098" name="Picture 2" descr="C:\Users\Волшебник\Desktop\uyhjkgt,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0" y="2420888"/>
            <a:ext cx="4149846" cy="26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32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ознакомления с художественными произведениями и обучения детей пересказу, заучивания стихотворений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147248" cy="4917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Пересказ рассказа «Скворцы» по И. Соколову-Микитову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4700" y="2662165"/>
            <a:ext cx="4140968" cy="27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олшебник\Desktop\,kcj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982" y="2641603"/>
            <a:ext cx="41873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49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Наглядная схема выступает в качестве плана речевого высказывания, ребёнок знает, с чего он должен начать, чем продолжить, уточнить свой рассказ, а также как его завершить.</a:t>
            </a:r>
            <a:endParaRPr lang="ru-RU" i="1" dirty="0"/>
          </a:p>
        </p:txBody>
      </p:sp>
      <p:pic>
        <p:nvPicPr>
          <p:cNvPr id="3074" name="Picture 2" descr="G:\DCIM\100MSDCF\DSC04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1121"/>
            <a:ext cx="4265062" cy="319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0MSDCF\DSC04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4902"/>
            <a:ext cx="3943849" cy="29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566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заучивании стихотворений увлекает детей, превращает занятие в игру.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err="1" smtClean="0"/>
              <a:t>Мнемотаблицы</a:t>
            </a:r>
            <a:r>
              <a:rPr lang="ru-RU" sz="2000" i="1" dirty="0" smtClean="0"/>
              <a:t> к стихам </a:t>
            </a:r>
            <a:r>
              <a:rPr lang="ru-RU" sz="2000" i="1" dirty="0" err="1" smtClean="0"/>
              <a:t>А.Н.Плещеева</a:t>
            </a:r>
            <a:r>
              <a:rPr lang="ru-RU" sz="2000" i="1" dirty="0" smtClean="0"/>
              <a:t> «Осень» и </a:t>
            </a:r>
            <a:r>
              <a:rPr lang="ru-RU" sz="2000" i="1" dirty="0" err="1" smtClean="0"/>
              <a:t>И.З.Сурикова</a:t>
            </a:r>
            <a:r>
              <a:rPr lang="ru-RU" sz="2000" i="1" dirty="0" smtClean="0"/>
              <a:t> «Зима»</a:t>
            </a:r>
            <a:endParaRPr lang="ru-RU" sz="20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3498114"/>
            <a:ext cx="3904116" cy="29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3968" y="2340754"/>
            <a:ext cx="43799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51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ормирования фонетико-фонематической системы языка, навыков   языкового анализа и синтеза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Схема образования и характеристики звуков</a:t>
            </a:r>
            <a:endParaRPr lang="ru-RU" i="1" dirty="0"/>
          </a:p>
        </p:txBody>
      </p:sp>
      <p:pic>
        <p:nvPicPr>
          <p:cNvPr id="4100" name="Picture 4" descr="G:\DCIM\100MSDCF\DSC03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229" y="2098662"/>
            <a:ext cx="3428023" cy="45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91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Моделирование позволяет детям образно представить структуру слова. Составляя его схему, используя заместители слогов и звуков, из которых оно состоит, дети легче овладевают навыком анализа и синтеза слов и подготавливаются к формированию навыка слогового чтения.</a:t>
            </a:r>
            <a:endParaRPr lang="ru-RU" i="1" dirty="0"/>
          </a:p>
        </p:txBody>
      </p:sp>
      <p:pic>
        <p:nvPicPr>
          <p:cNvPr id="5122" name="Picture 2" descr="G:\DCIM\100MSDCF\DSC03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997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Определение позиции звука в слове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3466728" cy="3967336"/>
          </a:xfrm>
        </p:spPr>
        <p:txBody>
          <a:bodyPr/>
          <a:lstStyle/>
          <a:p>
            <a:pPr marL="0" indent="0" algn="ctr">
              <a:buNone/>
            </a:pP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692696"/>
            <a:ext cx="8589703" cy="544705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Линейки с тремя окошками помогают детям  находить место звука в слове, подбирать слово, где заданный звук находится в определённой позиции.</a:t>
            </a:r>
            <a:endParaRPr lang="ru-RU" i="1" dirty="0"/>
          </a:p>
        </p:txBody>
      </p:sp>
      <p:pic>
        <p:nvPicPr>
          <p:cNvPr id="6146" name="Picture 2" descr="G:\DCIM\100MSDCF\DSC04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76" y="1916832"/>
            <a:ext cx="3572615" cy="4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0MSDCF\DSC04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5207" y="2204864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010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Моделирование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наглядно-практический метод обучения, позволяющий обеспечить успешное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освоение детьми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знаний об особенностях и скрытых характеристиках предметов, объектов окружающего мира, о связях и отношениях, имеющихся между ними.</a:t>
            </a:r>
          </a:p>
          <a:p>
            <a:pPr marL="0" indent="0">
              <a:buNone/>
            </a:pPr>
            <a:r>
              <a:rPr lang="ru-RU" sz="2000" dirty="0" smtClean="0"/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моделирования, разработанный Д.Б.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Элькониным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Венгером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Н.А. Ветлугиной, Н.Н.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Поддьяковым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основан на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принципе замещения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настоящего объекта другим предметом, его схематическим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изображением 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условным знаком, позволяющим в наглядной и доступной для дошкольников форме выделить наиболее существенные стороны объекта, воспроизвести его скрытые свойства и связи.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Наглядное моделирование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воспроизведение существенных свойств изучаемого объекта, создание его заместителя и работа с ним. В роли заместителя (модели) могут выступать предметы, предметные изображения, силуэты, контуры предметов, пиктограммы, геометрические фигуры, цветные пятна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Автоматизация и дифференциация звуков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68952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более чёткой связи с автоматизируемыми и различаемыми звуками детям  сначала предлагаются символы звуков: для  /с/ -изображение насоса, для /ш/ - змеи, для /ц/ - указательный палец, поднесённый к губам – «тихо!», для /з/ - комара и т.д. Ориентирами для дифференциации звуков могут служить как картинки-символы, так и соответствующие буквы.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00MSDCF\DSC04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427984" cy="3320988"/>
          </a:xfrm>
          <a:prstGeom prst="rect">
            <a:avLst/>
          </a:prstGeom>
          <a:noFill/>
        </p:spPr>
      </p:pic>
      <p:pic>
        <p:nvPicPr>
          <p:cNvPr id="2051" name="Picture 3" descr="F:\DCIM\100MSDCF\DSC04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Моделирование букв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помощью игры «Буквенный фриз» дети быстрее запоминают буквы.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DCIM\100MSDCF\DSC03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9" y="2686592"/>
            <a:ext cx="4086221" cy="30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CIM\100MSDCF\DSC04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86592"/>
            <a:ext cx="3800561" cy="28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810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Моделирование букв из различных материалов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493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того чтобы изготовить свои любимые буквы, дети и родители использовали материалы: простую и цветную бумагу, картон, бусинки, бисер, солёное тесто, нитки, воздушные шарики, металлический конструктор, шишки, гуашь, клей, макароны, акварельные и витражные краски, цветные карандаши и фломастеры.</a:t>
            </a:r>
          </a:p>
          <a:p>
            <a:pPr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олшебник\Desktop\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373" y="2782176"/>
            <a:ext cx="5976664" cy="39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лшебник\Desktop\г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5323"/>
            <a:ext cx="3960440" cy="47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олшебник\Desktop\г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1719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олшебник\Desktop\г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886" y="3789040"/>
            <a:ext cx="35433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422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147248" cy="57092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Применение метода моделирования существенно облегчает процесс преодоления детьми общего недоразвития речи. У детей в более короткие сроки, с наименьшими нагрузками развиваются навыки языкового анализа и синтеза, расширяется и активизируется словарь, формируются грамматический строй и языковое чутьё. Введение моделей намного облегчает процесс овладения детьми содержанием, структурой описательных и повествовательных текстов, их связностью. Большинство детей к концу коррекционного процесса самостоятельно, с незначительным количеством наводящих вопросов пересказывают тексты, описывают животных и птиц, плоды, предметы обихода.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контингент детей, с которыми я работаю последние годы, дети с общим недоразвитием речи (ОНР) - второго и третьего уровня речевого развития. Для этих детей характерна недоступность связно и последовательно, грамматически и фонетически правильно излагать свои мысли, рассказывать о себе, своих товарищах и событиях окружающей жизни. Кроме того отмечается: нарушение познавательной деятельности, обусловленное как самим речевым дефектом, так и низкой работоспособностью, недостаточное развитие психических процессов (внимания, слухового и зрительного восприятия, памяти, мышления), нарушение мелкой и общей моторики, незрелость эмоционально-волевой сферы.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 своей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логопедической практике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эффективного средства стимуляции сенсорного и познавательного развития детей  широко использую метод наглядного моделирования, т.к. он позволяет детям зрительно представить абстрактные понятия (звук, слово, текст), научиться работать с ними. Это особенно важно для дошкольников, поскольку наглядный материал усваивается ими лучше вербального. 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601272" cy="621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Метод наглядного моделирования использую для преодоления общего недоразвития  речи детей по основным коррекционным направлениям: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и совершенствование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грамматического строя речи;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фонетико-фонематической системы языка, навыков   языкового анализа и синтеза;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связной речи и навыков речевого общения;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психических процессов;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воспитание осознанной и активной мотивации к учению;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профилактика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общей, артикуляционной и мелкой моторики.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При развитии у детей навыков наглядного моделирования решаю следующие дидактические задачи: знакомство с графическим способом представления информации, развитие умения дешифровки модели, формирование навыка самостоятельного моделирования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18002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совершенствование лексико - грамматического строя речи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«Паровозик»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Цель: расширение и активизация словарного запаса, упражнение детей в суффиксальном способе образования имён существительн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ых.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Кирилл\Desktop\Отсканировано 28.04.2012 16-21_000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62003" y="3719612"/>
            <a:ext cx="2748385" cy="3528392"/>
          </a:xfrm>
          <a:prstGeom prst="rect">
            <a:avLst/>
          </a:prstGeom>
          <a:noFill/>
        </p:spPr>
      </p:pic>
      <p:pic>
        <p:nvPicPr>
          <p:cNvPr id="5" name="Picture 2" descr="C:\Users\Кирилл\Desktop\Отсканировано 28.04.2012 16-21_000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45836" y="1559020"/>
            <a:ext cx="2452728" cy="3456384"/>
          </a:xfrm>
          <a:prstGeom prst="rect">
            <a:avLst/>
          </a:prstGeom>
          <a:noFill/>
        </p:spPr>
      </p:pic>
      <p:pic>
        <p:nvPicPr>
          <p:cNvPr id="6" name="Picture 2" descr="C:\Users\Кирилл\Desktop\Отсканировано 27.04.2012 20-31_00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07530" y="3806646"/>
            <a:ext cx="2520280" cy="3544269"/>
          </a:xfrm>
          <a:prstGeom prst="rect">
            <a:avLst/>
          </a:prstGeom>
          <a:noFill/>
        </p:spPr>
      </p:pic>
      <p:pic>
        <p:nvPicPr>
          <p:cNvPr id="7" name="Picture 2" descr="C:\Users\Кирилл\Desktop\Отсканировано 27.04.2012 20-31_00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74030" y="1765608"/>
            <a:ext cx="2355379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«Паровозик»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Цель: упражнение детей в образовании имён существительных с помощью уменьшительно – ласкательных суффиксов.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_20120416_085711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43608" y="1844824"/>
            <a:ext cx="2664296" cy="4104456"/>
          </a:xfrm>
          <a:prstGeom prst="rect">
            <a:avLst/>
          </a:prstGeom>
          <a:noFill/>
        </p:spPr>
      </p:pic>
      <p:pic>
        <p:nvPicPr>
          <p:cNvPr id="5" name="Picture 2" descr="F:\_20120416_21052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13978" y="1922926"/>
            <a:ext cx="274849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модели можно знакомить детей с «крылатыми выражениями», расширять их словарный запас и кругозор, развивать «чувство языка».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00862"/>
            <a:ext cx="3816424" cy="3442414"/>
          </a:xfrm>
        </p:spPr>
      </p:pic>
      <p:pic>
        <p:nvPicPr>
          <p:cNvPr id="1026" name="Picture 2" descr="C:\Users\Волшебник\Desktop\im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313" y="4260824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олшебник\Desktop\5303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313" y="1731215"/>
            <a:ext cx="3954016" cy="255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развития понимания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обобщающего значения слов,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родовых и видовых обобщающих понятий</a:t>
            </a:r>
          </a:p>
        </p:txBody>
      </p:sp>
      <p:pic>
        <p:nvPicPr>
          <p:cNvPr id="4" name="Содержимое 3" descr="DSC040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358342" cy="2518756"/>
          </a:xfrm>
        </p:spPr>
      </p:pic>
      <p:pic>
        <p:nvPicPr>
          <p:cNvPr id="7" name="Содержимое 6" descr="DSC0402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295996" cy="2473036"/>
          </a:xfrm>
        </p:spPr>
      </p:pic>
      <p:pic>
        <p:nvPicPr>
          <p:cNvPr id="1026" name="Picture 2" descr="G:\DCIM\100MSDCF\DSC04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passengers-r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07100"/>
            <a:ext cx="3672408" cy="1902428"/>
          </a:xfrm>
          <a:prstGeom prst="rect">
            <a:avLst/>
          </a:prstGeom>
          <a:noFill/>
        </p:spPr>
      </p:pic>
      <p:pic>
        <p:nvPicPr>
          <p:cNvPr id="5" name="Picture 3" descr="C:\Users\1\Desktop\523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4768962" cy="3420935"/>
          </a:xfrm>
          <a:prstGeom prst="rect">
            <a:avLst/>
          </a:prstGeom>
          <a:noFill/>
        </p:spPr>
      </p:pic>
      <p:pic>
        <p:nvPicPr>
          <p:cNvPr id="6" name="Picture 3" descr="C:\Users\1\Desktop\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2664296" cy="2131437"/>
          </a:xfrm>
          <a:prstGeom prst="rect">
            <a:avLst/>
          </a:prstGeom>
          <a:noFill/>
        </p:spPr>
      </p:pic>
      <p:pic>
        <p:nvPicPr>
          <p:cNvPr id="7" name="Picture 2" descr="C:\Users\1\Desktop\FreeVector-Free-Transportation-Vect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4121224" cy="3078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6249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</TotalTime>
  <Words>818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Применение метода наглядного моделирования в процессе преодоления ОНР у детей старшего дошкольного возраста</vt:lpstr>
      <vt:lpstr>Слайд 2</vt:lpstr>
      <vt:lpstr>Слайд 3</vt:lpstr>
      <vt:lpstr>Слайд 4</vt:lpstr>
      <vt:lpstr>формирование и совершенствование лексико - грамматического строя речи  Игра «Паровозик»  Цель: расширение и активизация словарного запаса, упражнение детей в суффиксальном способе образования имён существительных.</vt:lpstr>
      <vt:lpstr>Игра «Паровозик»  Цель: упражнение детей в образовании имён существительных с помощью уменьшительно – ласкательных суффиксов.</vt:lpstr>
      <vt:lpstr>    Используя модели можно знакомить детей с «крылатыми выражениями», расширять их словарный запас и кругозор, развивать «чувство языка».</vt:lpstr>
      <vt:lpstr>Для  развития понимания обобщающего значения слов, формирования родовых и видовых обобщающих понятий</vt:lpstr>
      <vt:lpstr>Слайд 9</vt:lpstr>
      <vt:lpstr> Формирования предложно – падежных конструкций, активизации словаря, согласования слов в предложениях.</vt:lpstr>
      <vt:lpstr>Слайд 11</vt:lpstr>
      <vt:lpstr>Слайд 12</vt:lpstr>
      <vt:lpstr>Слайд 13</vt:lpstr>
      <vt:lpstr>Использование мнемотаблиц для ознакомления с художественными произведениями и обучения детей пересказу, заучивания стихотворений </vt:lpstr>
      <vt:lpstr>Слайд 15</vt:lpstr>
      <vt:lpstr>Применение мнемотаблиц при заучивании стихотворений увлекает детей, превращает занятие в игру.</vt:lpstr>
      <vt:lpstr>Формирования фонетико-фонематической системы языка, навыков   языкового анализа и синтеза</vt:lpstr>
      <vt:lpstr>Слайд 18</vt:lpstr>
      <vt:lpstr>Определение позиции звука в слове </vt:lpstr>
      <vt:lpstr>Автоматизация и дифференциация звуков</vt:lpstr>
      <vt:lpstr>Моделирование букв</vt:lpstr>
      <vt:lpstr>Моделирование букв из различных материалов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наглядного моделирования в работе логопеда (из опыта работы)</dc:title>
  <dc:creator>1</dc:creator>
  <cp:lastModifiedBy>1</cp:lastModifiedBy>
  <cp:revision>71</cp:revision>
  <dcterms:created xsi:type="dcterms:W3CDTF">2017-02-08T10:32:46Z</dcterms:created>
  <dcterms:modified xsi:type="dcterms:W3CDTF">2017-02-15T08:50:04Z</dcterms:modified>
</cp:coreProperties>
</file>