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1" r:id="rId3"/>
    <p:sldId id="293" r:id="rId4"/>
    <p:sldId id="294" r:id="rId5"/>
    <p:sldId id="295" r:id="rId6"/>
    <p:sldId id="296" r:id="rId7"/>
    <p:sldId id="298" r:id="rId8"/>
    <p:sldId id="299" r:id="rId9"/>
    <p:sldId id="297" r:id="rId10"/>
    <p:sldId id="300" r:id="rId11"/>
    <p:sldId id="301" r:id="rId12"/>
    <p:sldId id="302" r:id="rId13"/>
    <p:sldId id="305" r:id="rId14"/>
    <p:sldId id="275" r:id="rId15"/>
    <p:sldId id="288" r:id="rId16"/>
    <p:sldId id="286" r:id="rId17"/>
    <p:sldId id="287" r:id="rId18"/>
    <p:sldId id="306" r:id="rId19"/>
    <p:sldId id="290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480" y="13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 userDrawn="1"/>
        </p:nvSpPr>
        <p:spPr>
          <a:xfrm>
            <a:off x="341313" y="368300"/>
            <a:ext cx="8461375" cy="6121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" name="Picture 2" descr="https://cdn.vectorstock.com/i/thumbs/39,21/curled-corners-vector-133921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442200" y="5038725"/>
            <a:ext cx="1376363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05C53C7-5FC6-488F-8E81-8FEE371C6538}" type="datetimeFigureOut">
              <a:rPr lang="ru-RU"/>
              <a:pPr>
                <a:defRPr/>
              </a:pPr>
              <a:t>02.11.2017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0D35819-61E7-43E0-8ADD-7A3EC3609E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5AD926B-E7EA-4345-B6FD-E0D205B579D3}" type="datetimeFigureOut">
              <a:rPr lang="ru-RU"/>
              <a:pPr>
                <a:defRPr/>
              </a:pPr>
              <a:t>02.11.2017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8C7B3D1-4468-4DD8-A926-9D839DEB2E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6FF02DA-BBF8-4699-BA7A-628E1BCEFF01}" type="datetimeFigureOut">
              <a:rPr lang="ru-RU"/>
              <a:pPr>
                <a:defRPr/>
              </a:pPr>
              <a:t>02.11.2017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3FA6D50-0169-4661-B790-750A87B0E1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4A1C61E-6A6C-4EEA-883B-0CB24FDD7AA8}" type="datetimeFigureOut">
              <a:rPr lang="ru-RU"/>
              <a:pPr>
                <a:defRPr/>
              </a:pPr>
              <a:t>02.11.2017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B6BF69D-9DC0-4883-B227-8176FD2D60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6DFD51D-BBC2-4DA3-8938-0363D3A0B968}" type="datetimeFigureOut">
              <a:rPr lang="ru-RU"/>
              <a:pPr>
                <a:defRPr/>
              </a:pPr>
              <a:t>02.11.2017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5581868-00DA-4357-BD62-65D531311B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8EB0101-4C7B-456B-892A-062A8F1EDC92}" type="datetimeFigureOut">
              <a:rPr lang="ru-RU"/>
              <a:pPr>
                <a:defRPr/>
              </a:pPr>
              <a:t>02.11.2017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E5B0700-1865-45FD-921D-5E34E3E204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gi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162000" y="189000"/>
            <a:ext cx="8820000" cy="6480000"/>
          </a:xfrm>
          <a:prstGeom prst="rect">
            <a:avLst/>
          </a:prstGeom>
          <a:noFill/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235614" y="264840"/>
            <a:ext cx="8672772" cy="6328320"/>
          </a:xfrm>
          <a:prstGeom prst="rect">
            <a:avLst/>
          </a:prstGeom>
          <a:noFill/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306000" y="333000"/>
            <a:ext cx="8532000" cy="6192000"/>
          </a:xfrm>
          <a:prstGeom prst="rect">
            <a:avLst/>
          </a:prstGeom>
          <a:noFill/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" name="Picture 6" descr="http://top-bal.ru/pars_docs/refs/52/51020/51020_html_m7f4ad5d1.gif"/>
          <p:cNvPicPr>
            <a:picLocks noChangeAspect="1" noChangeArrowheads="1"/>
          </p:cNvPicPr>
          <p:nvPr userDrawn="1"/>
        </p:nvPicPr>
        <p:blipFill>
          <a:blip r:embed="rId11" cstate="email">
            <a:duotone>
              <a:prstClr val="black"/>
              <a:schemeClr val="accent3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7469848" y="371533"/>
            <a:ext cx="1368152" cy="1368153"/>
          </a:xfrm>
          <a:prstGeom prst="rect">
            <a:avLst/>
          </a:prstGeom>
          <a:noFill/>
          <a:extLst/>
        </p:spPr>
      </p:pic>
      <p:pic>
        <p:nvPicPr>
          <p:cNvPr id="7" name="Picture 2" descr="http://www.proprofs.com/flashcards/topic/images/p18qk26h2b1vc61f381ibo6j17fe3.jpg"/>
          <p:cNvPicPr>
            <a:picLocks noChangeAspect="1" noChangeArrowheads="1"/>
          </p:cNvPicPr>
          <p:nvPr userDrawn="1"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-974804" y="4333806"/>
            <a:ext cx="4824536" cy="2371383"/>
          </a:xfrm>
          <a:prstGeom prst="rect">
            <a:avLst/>
          </a:prstGeom>
          <a:noFill/>
          <a:ex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965200" y="4941888"/>
            <a:ext cx="7200900" cy="984250"/>
          </a:xfrm>
          <a:prstGeom prst="rect">
            <a:avLst/>
          </a:prstGeom>
        </p:spPr>
        <p:txBody>
          <a:bodyPr/>
          <a:lstStyle/>
          <a:p>
            <a:pPr algn="ctr">
              <a:buFont typeface="Arial" charset="0"/>
              <a:buNone/>
            </a:pPr>
            <a:endParaRPr lang="ru-RU" sz="1600" i="1">
              <a:solidFill>
                <a:srgbClr val="4F6228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1619673" y="752476"/>
            <a:ext cx="6546428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endParaRPr lang="ru-RU" dirty="0" smtClean="0">
              <a:solidFill>
                <a:schemeClr val="tx2"/>
              </a:solidFill>
              <a:latin typeface="Times New Roman" pitchFamily="18" charset="0"/>
            </a:endParaRPr>
          </a:p>
          <a:p>
            <a:pPr algn="ctr"/>
            <a:endParaRPr lang="ru-RU" sz="4400" b="1" i="1" dirty="0" smtClean="0">
              <a:solidFill>
                <a:schemeClr val="tx2"/>
              </a:solidFill>
              <a:latin typeface="Times New Roman" pitchFamily="18" charset="0"/>
            </a:endParaRPr>
          </a:p>
          <a:p>
            <a:pPr algn="ctr"/>
            <a:endParaRPr lang="ru-RU" sz="4400" b="1" i="1" dirty="0">
              <a:solidFill>
                <a:schemeClr val="tx2"/>
              </a:solidFill>
              <a:latin typeface="Times New Roman" pitchFamily="18" charset="0"/>
            </a:endParaRPr>
          </a:p>
          <a:p>
            <a:pPr algn="ctr"/>
            <a:endParaRPr lang="ru-RU" sz="4400" b="1" i="1" dirty="0" smtClean="0">
              <a:solidFill>
                <a:schemeClr val="tx2"/>
              </a:solidFill>
              <a:latin typeface="Times New Roman" pitchFamily="18" charset="0"/>
            </a:endParaRPr>
          </a:p>
          <a:p>
            <a:pPr algn="ctr"/>
            <a:r>
              <a:rPr lang="ru-RU" sz="4400" b="1" i="1" dirty="0" smtClean="0">
                <a:solidFill>
                  <a:schemeClr val="tx2"/>
                </a:solidFill>
                <a:latin typeface="Times New Roman" pitchFamily="18" charset="0"/>
              </a:rPr>
              <a:t>«</a:t>
            </a:r>
            <a:r>
              <a:rPr lang="ru-RU" sz="4400" b="1" i="1" dirty="0">
                <a:solidFill>
                  <a:schemeClr val="tx2"/>
                </a:solidFill>
                <a:latin typeface="Times New Roman" pitchFamily="18" charset="0"/>
              </a:rPr>
              <a:t>Мы соседи по планете»</a:t>
            </a:r>
          </a:p>
          <a:p>
            <a:pPr algn="ctr"/>
            <a:endParaRPr lang="ru-RU" dirty="0">
              <a:solidFill>
                <a:schemeClr val="tx2"/>
              </a:solidFill>
              <a:latin typeface="Times New Roman" pitchFamily="18" charset="0"/>
            </a:endParaRPr>
          </a:p>
          <a:p>
            <a:pPr algn="ctr"/>
            <a:endParaRPr lang="ru-RU" dirty="0" smtClean="0">
              <a:solidFill>
                <a:schemeClr val="tx2"/>
              </a:solidFill>
              <a:latin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</a:endParaRPr>
          </a:p>
          <a:p>
            <a:pPr algn="ctr"/>
            <a:r>
              <a:rPr lang="ru-RU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</a:rPr>
              <a:t>                                           </a:t>
            </a:r>
            <a:r>
              <a:rPr lang="ru-RU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</a:t>
            </a:r>
            <a:r>
              <a:rPr lang="ru-RU" sz="2000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endParaRPr lang="ru-RU" sz="2000" b="1" dirty="0" smtClean="0">
              <a:solidFill>
                <a:schemeClr val="tx2"/>
              </a:solidFill>
              <a:latin typeface="Times New Roman" pitchFamily="18" charset="0"/>
            </a:endParaRPr>
          </a:p>
          <a:p>
            <a:pPr algn="ctr"/>
            <a:endParaRPr lang="ru-RU" sz="1600" b="1" dirty="0" smtClean="0">
              <a:solidFill>
                <a:schemeClr val="tx2"/>
              </a:solidFill>
              <a:latin typeface="Times New Roman" pitchFamily="18" charset="0"/>
            </a:endParaRPr>
          </a:p>
          <a:p>
            <a:pPr algn="ctr"/>
            <a:endParaRPr lang="ru-RU" sz="1600" b="1" dirty="0">
              <a:solidFill>
                <a:schemeClr val="tx2"/>
              </a:solidFill>
              <a:latin typeface="Times New Roman" pitchFamily="18" charset="0"/>
            </a:endParaRPr>
          </a:p>
          <a:p>
            <a:pPr algn="ctr"/>
            <a:endParaRPr lang="ru-RU" sz="1600" b="1" dirty="0" smtClean="0">
              <a:solidFill>
                <a:schemeClr val="tx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68313" y="549275"/>
            <a:ext cx="8229600" cy="9413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</a:rPr>
              <a:t>Аист черный</a:t>
            </a:r>
            <a:br>
              <a:rPr lang="ru-RU" sz="2000" b="1" dirty="0" smtClean="0">
                <a:solidFill>
                  <a:schemeClr val="tx2"/>
                </a:solidFill>
                <a:latin typeface="Times New Roman" pitchFamily="18" charset="0"/>
              </a:rPr>
            </a:b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</a:rPr>
              <a:t>Крупная птица, массой около 3 кг, обитает по речным долинам, поймам рек, берегам озер, гнездится в </a:t>
            </a:r>
            <a:r>
              <a:rPr lang="ru-RU" sz="1600" dirty="0" err="1">
                <a:solidFill>
                  <a:schemeClr val="tx2"/>
                </a:solidFill>
                <a:latin typeface="Times New Roman" pitchFamily="18" charset="0"/>
              </a:rPr>
              <a:t>Искитимском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</a:rPr>
              <a:t>районе, в </a:t>
            </a:r>
            <a:r>
              <a:rPr lang="ru-RU" sz="1600" dirty="0" err="1" smtClean="0">
                <a:solidFill>
                  <a:schemeClr val="tx2"/>
                </a:solidFill>
                <a:latin typeface="Times New Roman" pitchFamily="18" charset="0"/>
              </a:rPr>
              <a:t>Сузунском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</a:rPr>
              <a:t> районе, в </a:t>
            </a:r>
            <a:r>
              <a:rPr lang="ru-RU" sz="1600" dirty="0" err="1" smtClean="0">
                <a:solidFill>
                  <a:schemeClr val="tx2"/>
                </a:solidFill>
                <a:latin typeface="Times New Roman" pitchFamily="18" charset="0"/>
              </a:rPr>
              <a:t>Маслянинском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</a:rPr>
              <a:t> районе. </a:t>
            </a:r>
            <a:br>
              <a:rPr lang="ru-RU" sz="1600" dirty="0" smtClean="0">
                <a:solidFill>
                  <a:schemeClr val="tx2"/>
                </a:solidFill>
                <a:latin typeface="Times New Roman" pitchFamily="18" charset="0"/>
              </a:rPr>
            </a:br>
            <a:endParaRPr lang="ru-RU" sz="1600" dirty="0" smtClean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23528" y="1628775"/>
            <a:ext cx="8363272" cy="44973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endParaRPr lang="ru-RU" sz="1600" b="1" dirty="0" smtClean="0">
              <a:latin typeface="Times New Roman" pitchFamily="18" charset="0"/>
            </a:endParaRPr>
          </a:p>
        </p:txBody>
      </p:sp>
      <p:pic>
        <p:nvPicPr>
          <p:cNvPr id="1026" name="Picture 2" descr="C:\Users\1\Desktop\для презентации\aist_chernyi_20130518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8496000" cy="489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691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38150"/>
            <a:ext cx="8229600" cy="1262658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Сова белая</a:t>
            </a:r>
            <a:b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Очень крупная сова, голос - звонкое «</a:t>
            </a:r>
            <a:r>
              <a:rPr lang="ru-RU" sz="1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ки</a:t>
            </a: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ки</a:t>
            </a: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ки</a:t>
            </a: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1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кра</a:t>
            </a: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– ау», в позднеосеннее и зимнее время сова может быть встречена на всей территории Новосибирской области.</a:t>
            </a:r>
            <a:endParaRPr lang="ru-RU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72816"/>
            <a:ext cx="4038600" cy="435334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2816"/>
            <a:ext cx="849694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44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7"/>
            <a:ext cx="8496944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614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Клюква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007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7350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71918"/>
            <a:ext cx="8229600" cy="4571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496944" cy="6192688"/>
          </a:xfrm>
        </p:spPr>
      </p:pic>
    </p:spTree>
    <p:extLst>
      <p:ext uri="{BB962C8B-B14F-4D97-AF65-F5344CB8AC3E}">
        <p14:creationId xmlns:p14="http://schemas.microsoft.com/office/powerpoint/2010/main" val="2888590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71918"/>
            <a:ext cx="8229600" cy="457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496944" cy="6192687"/>
          </a:xfrm>
        </p:spPr>
      </p:pic>
    </p:spTree>
    <p:extLst>
      <p:ext uri="{BB962C8B-B14F-4D97-AF65-F5344CB8AC3E}">
        <p14:creationId xmlns:p14="http://schemas.microsoft.com/office/powerpoint/2010/main" val="3478854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1417638"/>
            <a:ext cx="8229600" cy="6714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496944" cy="6192688"/>
          </a:xfrm>
        </p:spPr>
      </p:pic>
    </p:spTree>
    <p:extLst>
      <p:ext uri="{BB962C8B-B14F-4D97-AF65-F5344CB8AC3E}">
        <p14:creationId xmlns:p14="http://schemas.microsoft.com/office/powerpoint/2010/main" val="375877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1417638"/>
            <a:ext cx="8229600" cy="6714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496944" cy="6192688"/>
          </a:xfrm>
        </p:spPr>
      </p:pic>
    </p:spTree>
    <p:extLst>
      <p:ext uri="{BB962C8B-B14F-4D97-AF65-F5344CB8AC3E}">
        <p14:creationId xmlns:p14="http://schemas.microsoft.com/office/powerpoint/2010/main" val="2692838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C:\Users\1\Desktop\для презентации\iW34087SB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4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477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71918"/>
            <a:ext cx="8229600" cy="457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496944" cy="6192688"/>
          </a:xfrm>
        </p:spPr>
      </p:pic>
    </p:spTree>
    <p:extLst>
      <p:ext uri="{BB962C8B-B14F-4D97-AF65-F5344CB8AC3E}">
        <p14:creationId xmlns:p14="http://schemas.microsoft.com/office/powerpoint/2010/main" val="1025906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340768"/>
            <a:ext cx="7992888" cy="4104456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Новосибирская область, расположенная в центральной части Западной Сибири, обладает богатыми природными ресурсами. </a:t>
            </a:r>
            <a:b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Многообразие животного и растительного мира нашего региона обусловлено уникальным сочетанием на ее территории различных природных комплексов. Здесь есть и обширные степи, и лесостепная зона, есть хвойные и лиственные леса, болота, озера и реки. Для сохранения и восстановления редких видов животных и растений в Новосибирской области приступили к формированию сети особо охраняемых территорий. Была проведена важная научная работа по созданию Красной книги Новосибирской области: организован сбор и анализ данных, наблюдение за состоянием объектов растительного и животного мира, началась разработка специальных природоохранных мер.</a:t>
            </a:r>
            <a:b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183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87"/>
            <a:ext cx="8496944" cy="6204009"/>
          </a:xfrm>
        </p:spPr>
      </p:pic>
    </p:spTree>
    <p:extLst>
      <p:ext uri="{BB962C8B-B14F-4D97-AF65-F5344CB8AC3E}">
        <p14:creationId xmlns:p14="http://schemas.microsoft.com/office/powerpoint/2010/main" val="3463348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864096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Еж ушастый</a:t>
            </a:r>
            <a:b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Насекомоядное, встречается в основном в Карасукском районе, обитает в степи и лесостепи, численность очень низкая, хорошо приручается.</a:t>
            </a:r>
            <a:endParaRPr lang="ru-RU" sz="1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8496944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82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80120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Олень северный</a:t>
            </a:r>
            <a:b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Длина тела 150 – 210 см, высота в холке от 80 – до 100 см. Зимние места обитания приурочены к ягельникам малоснежным районам.</a:t>
            </a:r>
            <a:b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496944" cy="4787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586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flipV="1">
            <a:off x="457200" y="620689"/>
            <a:ext cx="8229600" cy="75123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ru-RU" sz="2000" dirty="0" smtClean="0">
              <a:latin typeface="Times New Roman" pitchFamily="18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772816"/>
            <a:ext cx="8229600" cy="435334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endParaRPr lang="ru-RU" sz="2400" dirty="0" smtClean="0">
              <a:latin typeface="Times New Roman" pitchFamily="18" charset="0"/>
            </a:endParaRPr>
          </a:p>
        </p:txBody>
      </p:sp>
      <p:pic>
        <p:nvPicPr>
          <p:cNvPr id="3075" name="Picture 3" descr="C:\Users\1\Desktop\для презентации\20161219121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16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9600" cy="7687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496944" cy="6192688"/>
          </a:xfrm>
        </p:spPr>
      </p:pic>
      <p:pic>
        <p:nvPicPr>
          <p:cNvPr id="4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28" y="485056"/>
            <a:ext cx="8496944" cy="6192688"/>
          </a:xfrm>
        </p:spPr>
      </p:pic>
    </p:spTree>
    <p:extLst>
      <p:ext uri="{BB962C8B-B14F-4D97-AF65-F5344CB8AC3E}">
        <p14:creationId xmlns:p14="http://schemas.microsoft.com/office/powerpoint/2010/main" val="331348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flipV="1">
            <a:off x="457200" y="692697"/>
            <a:ext cx="8229600" cy="67922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ru-RU" sz="2000" dirty="0" smtClean="0">
              <a:latin typeface="Times New Roman" pitchFamily="18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endParaRPr lang="ru-RU" sz="2400" dirty="0" smtClean="0">
              <a:latin typeface="Times New Roman" pitchFamily="18" charset="0"/>
            </a:endParaRPr>
          </a:p>
        </p:txBody>
      </p:sp>
      <p:pic>
        <p:nvPicPr>
          <p:cNvPr id="5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496944" cy="6192688"/>
          </a:xfrm>
        </p:spPr>
      </p:pic>
    </p:spTree>
    <p:extLst>
      <p:ext uri="{BB962C8B-B14F-4D97-AF65-F5344CB8AC3E}">
        <p14:creationId xmlns:p14="http://schemas.microsoft.com/office/powerpoint/2010/main" val="427087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440160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Пеликан розовый</a:t>
            </a:r>
            <a:b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Крупная птица, массой до 10 – 12 кг, гнездится на крупных водоемах, известно два случая залета на территорию области. В июне 2008 г. одна взрослая птица встречена в стае кудрявых пеликанов на оз. </a:t>
            </a:r>
            <a:r>
              <a:rPr lang="ru-RU" sz="1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Б.Чаны</a:t>
            </a: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72816"/>
            <a:ext cx="4038600" cy="435334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3198154"/>
            <a:ext cx="2952000" cy="171751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849694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55237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39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6128"/>
      </a:hlink>
      <a:folHlink>
        <a:srgbClr val="4F612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33</Words>
  <Application>Microsoft Office PowerPoint</Application>
  <PresentationFormat>Экран (4:3)</PresentationFormat>
  <Paragraphs>17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Новосибирская область, расположенная в центральной части Западной Сибири, обладает богатыми природными ресурсами.  Многообразие животного и растительного мира нашего региона обусловлено уникальным сочетанием на ее территории различных природных комплексов. Здесь есть и обширные степи, и лесостепная зона, есть хвойные и лиственные леса, болота, озера и реки. Для сохранения и восстановления редких видов животных и растений в Новосибирской области приступили к формированию сети особо охраняемых территорий. Была проведена важная научная работа по созданию Красной книги Новосибирской области: организован сбор и анализ данных, наблюдение за состоянием объектов растительного и животного мира, началась разработка специальных природоохранных мер.  </vt:lpstr>
      <vt:lpstr>Презентация PowerPoint</vt:lpstr>
      <vt:lpstr>Еж ушастый Насекомоядное, встречается в основном в Карасукском районе, обитает в степи и лесостепи, численность очень низкая, хорошо приручается.</vt:lpstr>
      <vt:lpstr>Олень северный Длина тела 150 – 210 см, высота в холке от 80 – до 100 см. Зимние места обитания приурочены к ягельникам малоснежным районам. </vt:lpstr>
      <vt:lpstr>Презентация PowerPoint</vt:lpstr>
      <vt:lpstr>Презентация PowerPoint</vt:lpstr>
      <vt:lpstr>Презентация PowerPoint</vt:lpstr>
      <vt:lpstr>Пеликан розовый Крупная птица, массой до 10 – 12 кг, гнездится на крупных водоемах, известно два случая залета на территорию области. В июне 2008 г. одна взрослая птица встречена в стае кудрявых пеликанов на оз. Б.Чаны.</vt:lpstr>
      <vt:lpstr>Аист черный Крупная птица, массой около 3 кг, обитает по речным долинам, поймам рек, берегам озер, гнездится в Искитимском районе, в Сузунском районе, в Маслянинском районе.  </vt:lpstr>
      <vt:lpstr>Сова белая Очень крупная сова, голос - звонкое «ки – ки – ки», «кра – ау», в позднеосеннее и зимнее время сова может быть встречена на всей территории Новосибирской области.</vt:lpstr>
      <vt:lpstr>Презентация PowerPoint</vt:lpstr>
      <vt:lpstr>Клюква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Экологический-1</dc:title>
  <dc:creator>Фокина Лидия Петровна</dc:creator>
  <cp:keywords>Шаблон презентации</cp:keywords>
  <cp:lastModifiedBy>1</cp:lastModifiedBy>
  <cp:revision>35</cp:revision>
  <dcterms:created xsi:type="dcterms:W3CDTF">2017-02-23T13:11:39Z</dcterms:created>
  <dcterms:modified xsi:type="dcterms:W3CDTF">2017-11-02T14:25:46Z</dcterms:modified>
</cp:coreProperties>
</file>