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56" r:id="rId2"/>
    <p:sldId id="344" r:id="rId3"/>
    <p:sldId id="345" r:id="rId4"/>
    <p:sldId id="346" r:id="rId5"/>
    <p:sldId id="347" r:id="rId6"/>
    <p:sldId id="348" r:id="rId7"/>
    <p:sldId id="349" r:id="rId8"/>
    <p:sldId id="350" r:id="rId9"/>
    <p:sldId id="351" r:id="rId10"/>
    <p:sldId id="352" r:id="rId11"/>
    <p:sldId id="353" r:id="rId12"/>
    <p:sldId id="354" r:id="rId13"/>
    <p:sldId id="317" r:id="rId14"/>
    <p:sldId id="341" r:id="rId15"/>
    <p:sldId id="263" r:id="rId16"/>
    <p:sldId id="307" r:id="rId17"/>
    <p:sldId id="304" r:id="rId18"/>
    <p:sldId id="305" r:id="rId19"/>
    <p:sldId id="342" r:id="rId20"/>
    <p:sldId id="343" r:id="rId21"/>
    <p:sldId id="333" r:id="rId22"/>
    <p:sldId id="334" r:id="rId23"/>
    <p:sldId id="332" r:id="rId24"/>
    <p:sldId id="335" r:id="rId25"/>
    <p:sldId id="336" r:id="rId26"/>
    <p:sldId id="337" r:id="rId27"/>
    <p:sldId id="338" r:id="rId28"/>
    <p:sldId id="339" r:id="rId29"/>
    <p:sldId id="340" r:id="rId30"/>
    <p:sldId id="275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634" autoAdjust="0"/>
    <p:restoredTop sz="94660"/>
  </p:normalViewPr>
  <p:slideViewPr>
    <p:cSldViewPr>
      <p:cViewPr>
        <p:scale>
          <a:sx n="79" d="100"/>
          <a:sy n="79" d="100"/>
        </p:scale>
        <p:origin x="-1164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E87F3-06A9-47B5-922B-8249518610D6}" type="datetimeFigureOut">
              <a:rPr lang="ru-RU" smtClean="0"/>
              <a:pPr/>
              <a:t>07.12.2015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B8FCE7-AC6D-4307-984E-1065DE6A85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37537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B8FCE7-AC6D-4307-984E-1065DE6A85C3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B8FCE7-AC6D-4307-984E-1065DE6A85C3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B8FCE7-AC6D-4307-984E-1065DE6A85C3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B8FCE7-AC6D-4307-984E-1065DE6A85C3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B8FCE7-AC6D-4307-984E-1065DE6A85C3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B8FCE7-AC6D-4307-984E-1065DE6A85C3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B8FCE7-AC6D-4307-984E-1065DE6A85C3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07.12.2015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07.12.2015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07.12.2015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07.12.2015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35696" y="1142984"/>
            <a:ext cx="5637010" cy="1714512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Педагогический совет</a:t>
            </a:r>
            <a:endParaRPr lang="ru-RU" sz="4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3071810"/>
            <a:ext cx="7175351" cy="250033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182880" indent="0" algn="ctr">
              <a:buNone/>
            </a:pPr>
            <a:r>
              <a:rPr lang="ru-RU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«Жизнь прекрасна, когда безопасна»</a:t>
            </a:r>
            <a:endParaRPr lang="ru-RU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7802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214290"/>
            <a:ext cx="8572560" cy="6429420"/>
          </a:xfrm>
        </p:spPr>
        <p:txBody>
          <a:bodyPr>
            <a:noAutofit/>
          </a:bodyPr>
          <a:lstStyle/>
          <a:p>
            <a:pPr algn="just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Наблюдения и анализ организованной образовательной деятельности во всех возрастных группах показал, что проводится целенаправленная работа с детьми, в соответствии с возрастом и уровнем их развития. Осуществляется грамотный подбор демонстрационного и раздаточного материала, организованная образовательная деятель­ность соответствует методике и программным требованиям; виды деятельности разнообразные, ин­тересные, насыщенные.</a:t>
            </a:r>
          </a:p>
          <a:p>
            <a:pPr algn="just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Стоит отметить непосредственно образовательную деятельность в старшей группе «Сказка», воспитатель Тарских О.Е. Наличие занимательного мотивационно- побудительного этапа, разнообразие методов и приемов, использование экспериментальной деятельности детей, игровых ситуаций, сюрприза, качественного наглядного материала, использование технических средств обучения способствовало удержанию внимания детей на протяжении всего занятия и обеспечило высокий уровень эмоциональности, познавательной и речевой активности детей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подготовительной группе «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Дюймовочка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», воспитателю Федоровой М.В не удалось выстроить занятие в интересной и занимательной для детей форме, так как не была соблюдена структура и длительность этапов НОД, не правильно были подобраны формы и методы организации детей, что не  позволило воспитателю добиться высокого уровня усвоения материала, не дало возможности в полной мере раскрыться детской инициативности и творчества. Большинство детей к концу занятия покинули организованную воспитателем деятельность.</a:t>
            </a:r>
          </a:p>
          <a:p>
            <a:pPr algn="just"/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7802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214290"/>
            <a:ext cx="8572560" cy="6429420"/>
          </a:xfrm>
        </p:spPr>
        <p:txBody>
          <a:bodyPr>
            <a:noAutofit/>
          </a:bodyPr>
          <a:lstStyle/>
          <a:p>
            <a:pPr algn="just"/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рамках данного тематического контроля педагогом-психологом МБДОУ № 31 </a:t>
            </a:r>
            <a:r>
              <a:rPr lang="ru-RU" sz="19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Нерозя</a:t>
            </a: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Евгенией Владимировной были проведены следующие мероприятия с детьми подготовительных групп «</a:t>
            </a:r>
            <a:r>
              <a:rPr lang="ru-RU" sz="19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Дюймовочка</a:t>
            </a: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», «Теремок», «Колокольчик»: </a:t>
            </a:r>
            <a:r>
              <a:rPr lang="ru-RU" sz="19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сказкотерапия</a:t>
            </a: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«Три медведя», </a:t>
            </a:r>
            <a:r>
              <a:rPr lang="ru-RU" sz="19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мульти-тренинг</a:t>
            </a: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«Как хорошо иметь друзей!». Целью данных мероприятий являлось создание психологического климата, позитивных отношений между детьми, обобщение и систематизация знаний детей о безопасности в доме.  В ходе </a:t>
            </a:r>
            <a:r>
              <a:rPr lang="ru-RU" sz="19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мульти-тренинга</a:t>
            </a: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19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сказкотерапии</a:t>
            </a: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проводись игровые упражнения, направленные на формирование навыков позитивного, созидательного общения, установлению и развитию контактов между детьми, восприятия и понимания другого человека. Большинство детей увлеченно участвовали в совместных делах, в отношениях преобладали одобрение и поддержка.</a:t>
            </a:r>
          </a:p>
          <a:p>
            <a:pPr algn="just"/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Анализ работы с родителями по формированию основ безопасности жизнедеятельности детей свидетельствует о том, что воспитателями используются традиционные формы взаимодействия- консультации, индивидуальная работа, наглядная агитация, домашние задания. Стоит отметить группу «Сказка» с оригинальным, ярким оформлением родительского уголка с раздаточным материалом с  привлечением родителей к совместной деятельности с детьми дома. Но по прежнему недостаточно внимания уделяется активным формам организации работы с родителями (тренинги, участие в КВН, викторинах, деловые игры и пр.)</a:t>
            </a:r>
          </a:p>
          <a:p>
            <a:pPr algn="just"/>
            <a:r>
              <a:rPr lang="ru-RU" sz="1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1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7802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214290"/>
            <a:ext cx="8572560" cy="6429420"/>
          </a:xfrm>
        </p:spPr>
        <p:txBody>
          <a:bodyPr>
            <a:noAutofit/>
          </a:bodyPr>
          <a:lstStyle/>
          <a:p>
            <a:pPr algn="just"/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Рекомендации:</a:t>
            </a: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 Пополнить «Центры безопасности»  макетами светофоров, дорожных знаков. Ответственные: воспитатели групп «Матрешка», «Катерок», «Теремок». Срок: постоянно. </a:t>
            </a:r>
          </a:p>
          <a:p>
            <a:pPr algn="just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В группах «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Дюймовочка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», «Теремок», «Колокольчик», «Матрешка» обогатить и разнообразить  «Центры безопасности» дидактическим и наглядно-методическим материалом. Ответственные: воспитатели групп «Колокольчик», «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Дюймовочка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», «Теремок», «Матрешка». Срок: постоянно.</a:t>
            </a:r>
          </a:p>
          <a:p>
            <a:pPr algn="just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3.Воспитателю группы «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Дюймовочка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Федоровой М.В уточнить свои знания по организации  и структуре НОД.  Пополнить информацию по формам, методам работы с детьми в совместной деятельности. Ответственный: воспитатель группы «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Дюймовочка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Федорова М.В. Срок: постоянно.</a:t>
            </a:r>
          </a:p>
          <a:p>
            <a:pPr algn="just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Разнообразить формы и методы работы с родителями по ОБЖ. Систематически и конкретно планировать работу с родителями. Ответственные: воспитатели групп. Срок исполнения: постоянно</a:t>
            </a:r>
          </a:p>
          <a:p>
            <a:pPr algn="just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Пополнить центы безопасности атрибутами для сюжетно-ролевых игр «МЧС», «Пожарная часть». Ответственные: воспитатели подготовительных групп «Колокольчик», «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Дюймовочка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», «Теремок». Срок: постоянно.</a:t>
            </a:r>
          </a:p>
          <a:p>
            <a:pPr algn="just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 В совместной деятельности с детьми планировать досуги и развлечения. Ответственные: воспитатели групп. Срок исполнения: постоянно</a:t>
            </a:r>
          </a:p>
          <a:p>
            <a:pPr algn="just"/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7802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57158" y="1285860"/>
            <a:ext cx="8501122" cy="5286412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endParaRPr lang="ru-RU" sz="6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None/>
            </a:pPr>
            <a:r>
              <a:rPr lang="ru-RU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Педагогический ринг</a:t>
            </a:r>
          </a:p>
          <a:p>
            <a:pPr marL="45720" indent="0" algn="ctr">
              <a:buNone/>
            </a:pPr>
            <a:endParaRPr lang="ru-RU" sz="6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01957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57158" y="428604"/>
            <a:ext cx="8501122" cy="6143668"/>
          </a:xfrm>
        </p:spPr>
        <p:txBody>
          <a:bodyPr>
            <a:normAutofit lnSpcReduction="10000"/>
          </a:bodyPr>
          <a:lstStyle/>
          <a:p>
            <a:pPr marL="45720" indent="0" algn="ctr">
              <a:buNone/>
            </a:pP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РАЗМИНКА</a:t>
            </a:r>
          </a:p>
          <a:p>
            <a:pPr marL="45720" indent="0">
              <a:buNone/>
            </a:pP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Самый главный постовой в рассказе С.Михалкова?</a:t>
            </a:r>
          </a:p>
          <a:p>
            <a:pPr marL="45720" indent="0">
              <a:buNone/>
            </a:pP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Человек, сидящий за рулем автомобиля?</a:t>
            </a:r>
          </a:p>
          <a:p>
            <a:pPr marL="45720" indent="0">
              <a:buNone/>
            </a:pP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Человек, переходящий дорогу?</a:t>
            </a:r>
          </a:p>
          <a:p>
            <a:pPr marL="45720" indent="0">
              <a:buNone/>
            </a:pP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Самый распространенный вид городского транспорта?</a:t>
            </a:r>
          </a:p>
          <a:p>
            <a:pPr marL="45720" indent="0">
              <a:buNone/>
            </a:pP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Ступая на дорогу, сначала посмотри на… </a:t>
            </a:r>
          </a:p>
          <a:p>
            <a:pPr marL="45720" indent="0">
              <a:buNone/>
            </a:pP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 Происшествие на дороге?</a:t>
            </a:r>
          </a:p>
          <a:p>
            <a:pPr marL="45720" indent="0">
              <a:buNone/>
            </a:pP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7. Бывает подземный, бывает наземный?</a:t>
            </a:r>
          </a:p>
          <a:p>
            <a:pPr marL="45720" indent="0">
              <a:buNone/>
            </a:pP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8. Разрешающий движение цвет светофора?</a:t>
            </a:r>
          </a:p>
        </p:txBody>
      </p:sp>
    </p:spTree>
    <p:extLst>
      <p:ext uri="{BB962C8B-B14F-4D97-AF65-F5344CB8AC3E}">
        <p14:creationId xmlns="" xmlns:p14="http://schemas.microsoft.com/office/powerpoint/2010/main" val="2401957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3643314"/>
            <a:ext cx="7286676" cy="276751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ru-RU" sz="4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Открыла дверь незнакомцу</a:t>
            </a:r>
            <a:endParaRPr lang="ru-RU" sz="4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85786" y="928670"/>
            <a:ext cx="7786742" cy="1197282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1.Какую ошибку совершила бабушка Красной Шапочки?</a:t>
            </a:r>
            <a:endParaRPr lang="ru-RU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500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3357562"/>
            <a:ext cx="7500990" cy="3053262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ru-RU" sz="4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«Волк и семеро козлят»</a:t>
            </a:r>
            <a:r>
              <a:rPr lang="ru-RU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ru-RU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957392" cy="198310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2.Какая сказка учит детей тому, что нельзя впускать в дом незнакомых?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500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3286124"/>
            <a:ext cx="7715304" cy="107157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indent="0" algn="l">
              <a:buNone/>
            </a:pPr>
            <a:r>
              <a:rPr lang="ru-RU" sz="3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 брать угощение у незнакомых людей</a:t>
            </a:r>
            <a:r>
              <a:rPr lang="ru-RU" sz="36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36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ru-RU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957392" cy="1983100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3.Какое правило безопасности не знала царевна из сказки А.С.Пушкина «Сказка о мертвой царевне»?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500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3071810"/>
            <a:ext cx="7072362" cy="928694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indent="0" algn="l">
              <a:buNone/>
            </a:pPr>
            <a:r>
              <a:rPr lang="ru-RU" sz="54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«Гуси-лебеди»</a:t>
            </a:r>
            <a:br>
              <a:rPr lang="ru-RU" sz="54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ru-RU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2976" y="785794"/>
            <a:ext cx="6957392" cy="1483034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4.Какое произведение учит детей слушаться старших, не уходить из дома?</a:t>
            </a:r>
            <a:endParaRPr lang="ru-RU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500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3429000"/>
            <a:ext cx="7072362" cy="1035475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indent="0" algn="l">
              <a:buNone/>
            </a:pPr>
            <a:r>
              <a:rPr lang="ru-RU" sz="44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-Не цепляйся за транспорт</a:t>
            </a:r>
            <a:br>
              <a:rPr lang="ru-RU" sz="44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ru-RU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2976" y="785794"/>
            <a:ext cx="6957392" cy="1483034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5.Какое правило нарушил Кай из сказки «Снежная королева»?</a:t>
            </a:r>
            <a:endParaRPr lang="ru-RU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500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500042"/>
            <a:ext cx="8715436" cy="5786478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Повестка дня:</a:t>
            </a: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1.Сообщение «Актуальность темы» . Заведующий МБДОУ № 31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Пузырева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Г.Н</a:t>
            </a:r>
          </a:p>
          <a:p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«Сказочная безопасность»(как обучать ребенка правилам безопасности по народным сказкам). Сообщение воспитателя Липиной И.В </a:t>
            </a:r>
          </a:p>
          <a:p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«Играя, обучаем». Презентация игр и пособий. Опыт работы воспитателя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Арзаняевой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Л.Ю</a:t>
            </a:r>
          </a:p>
          <a:p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«Формирование знаний у детей дошкольного возраста о правилах дорожного движения методом проблемных ситуаций». Опыт работы воспитателя 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Бурлаковой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С.Ф </a:t>
            </a:r>
          </a:p>
          <a:p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5.«Основы безопасного поведения через метод моделирования и элементы поисково-исследовательской деятельности».  Опыт работы воспитателя Лебедевой Н.В </a:t>
            </a:r>
          </a:p>
          <a:p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6.Аналитическая справка по итогам тематической проверки «Состояние работы в ДОУ по формированию основ безопасности жизнедеятельности дошкольников». Старший воспитатель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Елеонович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И.А.</a:t>
            </a:r>
          </a:p>
          <a:p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7. Педагогический ринг.</a:t>
            </a:r>
          </a:p>
          <a:p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8.Подведение итогов конкурса «Лучший уголок по ПДД»</a:t>
            </a:r>
          </a:p>
          <a:p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9.Решение педагогического совета.</a:t>
            </a:r>
          </a:p>
          <a:p>
            <a:pPr algn="ctr"/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7802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3429000"/>
            <a:ext cx="7072362" cy="1035475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indent="0" algn="l">
              <a:buNone/>
            </a:pPr>
            <a:r>
              <a:rPr lang="ru-RU" sz="44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-Ушел гулять без спроса</a:t>
            </a:r>
            <a:br>
              <a:rPr lang="ru-RU" sz="44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ru-RU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2976" y="785794"/>
            <a:ext cx="6957392" cy="1483034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 Почему с колобком случилась беда?</a:t>
            </a:r>
            <a:endParaRPr lang="ru-RU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500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4214818"/>
            <a:ext cx="7072362" cy="1357322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indent="0" algn="l">
              <a:buNone/>
            </a:pPr>
            <a:r>
              <a:rPr lang="ru-RU" sz="54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Предупреждающий</a:t>
            </a:r>
            <a:br>
              <a:rPr lang="ru-RU" sz="54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ru-RU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1538" y="785794"/>
            <a:ext cx="6957392" cy="2571768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7.Что обозначают эти дорожные знаки?</a:t>
            </a:r>
          </a:p>
          <a:p>
            <a:pPr marL="45720" indent="0">
              <a:buNone/>
            </a:pP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Черное обозначение в красном треугольнике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500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4214818"/>
            <a:ext cx="7072362" cy="1357322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indent="0" algn="l">
              <a:buNone/>
            </a:pPr>
            <a:r>
              <a:rPr lang="ru-RU" sz="54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Информационно-указательные</a:t>
            </a:r>
            <a:endParaRPr lang="ru-RU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1538" y="785794"/>
            <a:ext cx="6957392" cy="2571768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8.Что обозначают эти дорожные знаки?</a:t>
            </a:r>
          </a:p>
          <a:p>
            <a:pPr marL="45720" indent="0">
              <a:buNone/>
            </a:pP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-четырехугольные синие знаки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500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4143380"/>
            <a:ext cx="7072362" cy="1928826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indent="0" algn="l">
              <a:buNone/>
            </a:pPr>
            <a:r>
              <a:rPr lang="ru-RU" sz="3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Ни в коем случае не открывай дверь, если звонит незнакомый человек</a:t>
            </a:r>
            <a:r>
              <a:rPr lang="ru-RU" sz="54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ru-RU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2976" y="785794"/>
            <a:ext cx="6957392" cy="1483034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9.На стихотворные строчки сформулировать правила?</a:t>
            </a:r>
          </a:p>
          <a:p>
            <a:pPr marL="45720" indent="0">
              <a:buNone/>
            </a:pP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-Не открывай чужому дверь,</a:t>
            </a:r>
          </a:p>
          <a:p>
            <a:pPr marL="45720" indent="0">
              <a:buNone/>
            </a:pP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Любым словам его не верь.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500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4786322"/>
            <a:ext cx="7072362" cy="1285884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indent="0" algn="l">
              <a:buNone/>
            </a:pPr>
            <a:r>
              <a:rPr lang="ru-RU" sz="3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Нельзя садиться в машину без разрешения родителей к незнакомому человеку</a:t>
            </a:r>
            <a:r>
              <a:rPr lang="ru-RU" sz="54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ru-RU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2976" y="785794"/>
            <a:ext cx="6957392" cy="1483034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10.На стихотворные строчки сформулировать правила?</a:t>
            </a:r>
          </a:p>
          <a:p>
            <a:pPr marL="45720" indent="0">
              <a:buNone/>
            </a:pP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дядя незнакомый.</a:t>
            </a:r>
          </a:p>
          <a:p>
            <a:pPr marL="45720" indent="0">
              <a:buNone/>
            </a:pP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Хочет прокатить.</a:t>
            </a:r>
          </a:p>
          <a:p>
            <a:pPr marL="45720" indent="0">
              <a:buNone/>
            </a:pP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Или дать тебе конфет,</a:t>
            </a:r>
          </a:p>
          <a:p>
            <a:pPr marL="45720" indent="0">
              <a:buNone/>
            </a:pP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 ответить должен : «Нет»</a:t>
            </a:r>
          </a:p>
          <a:p>
            <a:pPr marL="45720" indent="0">
              <a:buNone/>
            </a:pP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500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4786322"/>
            <a:ext cx="7072362" cy="1285884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indent="0" algn="l">
              <a:buNone/>
            </a:pPr>
            <a:r>
              <a:rPr lang="ru-RU" sz="3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Если незнакомый взрослый пытается тебя пригласить в кино или дать тебе красивую игрушку, нельзя идти с ним</a:t>
            </a:r>
            <a:r>
              <a:rPr lang="ru-RU" sz="54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ru-RU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2976" y="785794"/>
            <a:ext cx="6957392" cy="1483034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11.На стихотворные строчки сформулировать правила?</a:t>
            </a:r>
          </a:p>
          <a:p>
            <a:pPr marL="45720" indent="0">
              <a:buNone/>
            </a:pP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тетя подошла,</a:t>
            </a:r>
          </a:p>
          <a:p>
            <a:pPr marL="45720" indent="0">
              <a:buNone/>
            </a:pP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Тебя за руку взяла,</a:t>
            </a:r>
          </a:p>
          <a:p>
            <a:pPr marL="45720" indent="0">
              <a:buNone/>
            </a:pP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Говорит: «Пойдем в кино»,-</a:t>
            </a:r>
          </a:p>
          <a:p>
            <a:pPr marL="45720" indent="0">
              <a:buNone/>
            </a:pP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ходи с ней все равно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500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4786322"/>
            <a:ext cx="7072362" cy="1285884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indent="0" algn="l">
              <a:buNone/>
            </a:pPr>
            <a:r>
              <a:rPr lang="ru-RU" sz="3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Нельзя рассказывать незнакомому человеку, что есть в доме.</a:t>
            </a:r>
            <a:r>
              <a:rPr lang="ru-RU" sz="54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ru-RU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2976" y="785794"/>
            <a:ext cx="6957392" cy="1483034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12.На стихотворные строчки сформулировать правила?</a:t>
            </a:r>
          </a:p>
          <a:p>
            <a:pPr marL="45720" indent="0">
              <a:buNone/>
            </a:pP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Нельзя доверчивым быть,</a:t>
            </a:r>
          </a:p>
          <a:p>
            <a:pPr marL="45720" indent="0">
              <a:buNone/>
            </a:pP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Незнакомым секреты говорить</a:t>
            </a:r>
          </a:p>
          <a:p>
            <a:pPr marL="45720" indent="0">
              <a:buNone/>
            </a:pP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Они обманут ребенка легко</a:t>
            </a:r>
          </a:p>
          <a:p>
            <a:pPr marL="45720" indent="0">
              <a:buNone/>
            </a:pP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деньги его унесут далеко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500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4786322"/>
            <a:ext cx="7072362" cy="1285884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indent="0" algn="l">
              <a:buNone/>
            </a:pPr>
            <a:r>
              <a:rPr lang="ru-RU" sz="3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Трое. Так как перешли проезжую часть по пешеходному переходу, сзади автобуса.</a:t>
            </a:r>
            <a:r>
              <a:rPr lang="ru-RU" sz="54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ru-RU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2976" y="785794"/>
            <a:ext cx="6957392" cy="321471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13. Реши задачу</a:t>
            </a:r>
          </a:p>
          <a:p>
            <a:pPr marL="45720" indent="0"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 автобуса вышли 5 человек. Трое из них перешли проезжую часть по пешеходному переходу , двое пошли обходить автобус спереди. Сколько человек поступили согласно ПДД?</a:t>
            </a:r>
          </a:p>
          <a:p>
            <a:pPr marL="45720" indent="0">
              <a:buNone/>
            </a:pP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500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4786322"/>
            <a:ext cx="7072362" cy="1285884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ru-RU" sz="4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Трое- старше 14.</a:t>
            </a:r>
            <a:br>
              <a:rPr lang="ru-RU" sz="4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ru-RU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2976" y="785794"/>
            <a:ext cx="6957392" cy="321471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14. Реши задачу</a:t>
            </a:r>
          </a:p>
          <a:p>
            <a:pPr marL="45720" indent="0"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Четыре мальчика поехали кататься на велосипедах по проезжей части. Одному из них было 13 лет, другому-14, а остальным по 15. Сколько человек поступило правильно?</a:t>
            </a:r>
          </a:p>
          <a:p>
            <a:pPr marL="45720" indent="0">
              <a:buNone/>
            </a:pP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500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4786322"/>
            <a:ext cx="7072362" cy="1285884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ru-RU" sz="4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Трое- старше 14.</a:t>
            </a:r>
            <a:br>
              <a:rPr lang="ru-RU" sz="4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ru-RU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2976" y="785794"/>
            <a:ext cx="6957392" cy="321471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15. Отгадай загадку</a:t>
            </a:r>
          </a:p>
          <a:p>
            <a:pPr marL="45720" indent="0"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Четыре мальчика поехали кататься на велосипедах по улицам города. Одному из них было 13 лет, другому-14, а остальным по 15. Сколько человек поступило правильно?</a:t>
            </a:r>
          </a:p>
          <a:p>
            <a:pPr marL="45720" indent="0">
              <a:buNone/>
            </a:pP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500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285728"/>
            <a:ext cx="8572560" cy="5929354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1.Сообщение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«Актуальность темы» . </a:t>
            </a:r>
            <a:endPara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Заведующий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МБДОУ № 31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Пузырева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Г.Н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Одно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 определений безопасности - «состояние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защищенности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жизненно важных интересов личности, общества,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предприятия от потенциально и реально существующих угроз или отсутствие таких угроз». Это означает, что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безопасность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ребенку гарантируют, прежде всего, взрослые. Введение такой области очень актуально, так как безопасность сегодня приобретает особое значение. Каждый день мы читаем об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авариях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дорогах с участием детей, о несчастных случаях на воде, о пропавших или заблудившихся детях. Каждый год во многих регионах люди страдают от лесных пожаров. Именно незнание и несоблюдение правил постоянно приводит в нашей стране к нелепым катастрофам и гибели детей. Поэтому важно обучать так, чтобы дети не только запомнили правила, но и понимали их смысл и необходимость выполнения.</a:t>
            </a:r>
          </a:p>
          <a:p>
            <a:pPr algn="ctr"/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7802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571480"/>
            <a:ext cx="8424936" cy="6025872"/>
          </a:xfrm>
        </p:spPr>
        <p:txBody>
          <a:bodyPr>
            <a:normAutofit fontScale="92500" lnSpcReduction="20000"/>
          </a:bodyPr>
          <a:lstStyle/>
          <a:p>
            <a:pPr marL="45720" indent="0" algn="ctr">
              <a:buNone/>
            </a:pPr>
            <a:r>
              <a:rPr lang="ru-RU" sz="4300" b="1" dirty="0">
                <a:solidFill>
                  <a:srgbClr val="C00000"/>
                </a:solidFill>
                <a:latin typeface="Comic Sans MS" pitchFamily="66" charset="0"/>
              </a:rPr>
              <a:t>Проект  решения  </a:t>
            </a:r>
            <a:r>
              <a:rPr lang="ru-RU" sz="4300" b="1" dirty="0" smtClean="0">
                <a:solidFill>
                  <a:srgbClr val="C00000"/>
                </a:solidFill>
                <a:latin typeface="Comic Sans MS" pitchFamily="66" charset="0"/>
              </a:rPr>
              <a:t>педсовета</a:t>
            </a:r>
            <a:endParaRPr lang="ru-RU" sz="4300" b="1" dirty="0" smtClean="0">
              <a:solidFill>
                <a:srgbClr val="008000"/>
              </a:solidFill>
              <a:latin typeface="Comic Sans MS" pitchFamily="66" charset="0"/>
            </a:endParaRPr>
          </a:p>
          <a:p>
            <a:pPr lvl="0" algn="just">
              <a:buNone/>
            </a:pPr>
            <a:r>
              <a:rPr lang="ru-RU" sz="2400" dirty="0" smtClean="0">
                <a:solidFill>
                  <a:schemeClr val="tx1"/>
                </a:solidFill>
                <a:latin typeface="Comic Sans MS" pitchFamily="66" charset="0"/>
              </a:rPr>
              <a:t>1. Признать выполнение решения педагогического совета № 1 от 29.08.2014 на хорошо.</a:t>
            </a:r>
          </a:p>
          <a:p>
            <a:pPr lvl="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2. Продолжать работу по формированию основ безопасности жизнедеятельности;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Ответственные: воспитатели групп 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Срок исполнения: постоянно</a:t>
            </a:r>
          </a:p>
          <a:p>
            <a:pPr lvl="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3. Использовать в работе с детьми опыт работы воспитателей : </a:t>
            </a:r>
            <a:r>
              <a:rPr lang="ru-RU" sz="2400" dirty="0" err="1" smtClean="0">
                <a:solidFill>
                  <a:schemeClr val="tx1"/>
                </a:solidFill>
              </a:rPr>
              <a:t>Арзаняева</a:t>
            </a:r>
            <a:r>
              <a:rPr lang="ru-RU" sz="2400" dirty="0" smtClean="0">
                <a:solidFill>
                  <a:schemeClr val="tx1"/>
                </a:solidFill>
              </a:rPr>
              <a:t> Л.Ю, Липина И.В, </a:t>
            </a:r>
            <a:r>
              <a:rPr lang="ru-RU" sz="2400" dirty="0" err="1" smtClean="0">
                <a:solidFill>
                  <a:schemeClr val="tx1"/>
                </a:solidFill>
              </a:rPr>
              <a:t>Бурлакова</a:t>
            </a:r>
            <a:r>
              <a:rPr lang="ru-RU" sz="2400" dirty="0" smtClean="0">
                <a:solidFill>
                  <a:schemeClr val="tx1"/>
                </a:solidFill>
              </a:rPr>
              <a:t> С.Ф, Лебедева Н.В, </a:t>
            </a:r>
            <a:r>
              <a:rPr lang="ru-RU" sz="2400" dirty="0" err="1" smtClean="0">
                <a:solidFill>
                  <a:schemeClr val="tx1"/>
                </a:solidFill>
              </a:rPr>
              <a:t>Нерозя</a:t>
            </a:r>
            <a:r>
              <a:rPr lang="ru-RU" sz="2400" dirty="0" smtClean="0">
                <a:solidFill>
                  <a:schemeClr val="tx1"/>
                </a:solidFill>
              </a:rPr>
              <a:t> Е.В;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Ответственные: воспитатели всех возрастных групп	</a:t>
            </a:r>
          </a:p>
          <a:p>
            <a:pPr lvl="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	4. Разнообразить формы и методы работы с родителями по формированию основ безопасности жизнедеятельности. Систематически и конкретно планировать работу с родителями. 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Ответственные: воспитатели групп 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Срок исполнения: постоянно</a:t>
            </a:r>
          </a:p>
          <a:p>
            <a:pPr lvl="0" algn="just"/>
            <a:endParaRPr lang="ru-RU" sz="2400" b="1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  <a:p>
            <a:pPr marL="45720" lvl="0" indent="0" algn="just">
              <a:buNone/>
            </a:pPr>
            <a:endParaRPr lang="ru-RU" sz="2400" b="1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7790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285728"/>
            <a:ext cx="8572560" cy="5929354"/>
          </a:xfrm>
        </p:spPr>
        <p:txBody>
          <a:bodyPr>
            <a:noAutofit/>
          </a:bodyPr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соответствии с федеральным государственным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образовательным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стандартом в дошкольных образовательных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организациях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идет модернизация дошкольного образования. В связи с этим определяются новые цели, задачи и направления в работе ДОО. Суть этого вопроса состоит в том, что безопасность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жизнедеятельности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современном мире определяется как одна из главных проблем человечества. Каждый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человек 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взрослый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и ребенок - в любой момент может оказаться в чрезвычайной ситуации. Экологические катастрофы, террористические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акты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военные конфликты, рост преступности, социальная и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экономическая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нестабильность особенно остро сказываются на детях. Такие особенности дошкольника, как доверчивость,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внушаемость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открытость в общении и любознательность,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обусловливают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поведение в опасной ситуации и способствуют его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уязвимости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Об актуальности данной темы можно говорить много, и все будет главным. Как сберечь здоровье детей? Как помочь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разобраться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многообразии жизненных ситуаций? Как научить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помогать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друг другу?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7802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285728"/>
            <a:ext cx="8572560" cy="5929354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Содержание работы педагогического коллектива по безопасности направлено на достижение целей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формирования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 безопасности собственной жизнедеятельности, формирования предпосылок экологического сознания (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безопасности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окружающего мира) и включения детей в систему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социальных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отношений через решение следующих задач:</a:t>
            </a:r>
          </a:p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развитие игровой деятельности детей;</a:t>
            </a:r>
          </a:p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-приобщение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 элементарным общепринятым нормам и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правилам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взаимоотношения со сверстниками и взрослыми (в том числе моральным);</a:t>
            </a:r>
          </a:p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формирование положительного отношения к себе;</a:t>
            </a:r>
          </a:p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-формирование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гендерной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семейной, гражданской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принадлежности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нравственной основы патриотических чувств, чувства принадлежности к мировому сообществу.</a:t>
            </a:r>
          </a:p>
          <a:p>
            <a:pPr algn="just"/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7802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285728"/>
            <a:ext cx="8572560" cy="5929354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Формирование основ безопасности жизнедеятельности детей осуществляется в разных направлениях, основные- работа с детьми, родителями, педагогическим коллективом и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персоналом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Важно не только оберегать ребенка от опасности, но и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готовить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его ко встрече с возможными трудностями, формировать представление о наиболее опасных ситуациях, о необходимости соблюдения мер предосторожности, прививать ему навыки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безопасного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поведения в быту совместно с родителями, которые выступают для ребенка примером для подражания.</a:t>
            </a:r>
          </a:p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Проблему, связанную с безопасностью ребёнка, невозможно решить только в рамках детского сада, поэтому важно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обеспечить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преемственность в вопросах воспитания безопасного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поведения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детей между детским садом и семьей и поддерживать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тесную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связь инспекторами ГИБДД и ПЧ.</a:t>
            </a:r>
          </a:p>
          <a:p>
            <a:pPr algn="just"/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7802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214290"/>
            <a:ext cx="8572560" cy="6429420"/>
          </a:xfrm>
        </p:spPr>
        <p:txBody>
          <a:bodyPr>
            <a:noAutofit/>
          </a:bodyPr>
          <a:lstStyle/>
          <a:p>
            <a:pPr algn="ctr"/>
            <a:r>
              <a:rPr lang="ru-RU" sz="1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АНАЛИТИЧЕСКАЯ СПРАВКА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итогам тематического контроля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«Состояние работы в ДОУ по формированию основ  безопасности жизнедеятельности дошкольников»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соответствии с годовым планом работы МБДОУ № 31 на 2015 – 2016 учебный год была проведена тематическая проверка  «Состояние работы в ДОУ по формированию основ  безопасности жизнедеятельности дошкольников» с целью анализа системы работы по формированию у детей дошкольного возраста основ безопасности жизнедеятельности период с 9.11.2015 по 27.11.2015 </a:t>
            </a:r>
          </a:p>
          <a:p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Вопросы для изучения:</a:t>
            </a:r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Анализ непосредственно образовательной деятельности. </a:t>
            </a:r>
          </a:p>
          <a:p>
            <a:pPr lvl="0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Анализ создания условий в группах;</a:t>
            </a:r>
          </a:p>
          <a:p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Анализ планирования работы с детьми по ОБЖ. </a:t>
            </a:r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4.  Работа с родителями:</a:t>
            </a:r>
          </a:p>
          <a:p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-консультации, памятки для родителей по данной тематике;</a:t>
            </a:r>
          </a:p>
          <a:p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-оформление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наглядной информации в родительском уголке;</a:t>
            </a:r>
          </a:p>
          <a:p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-выставки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специальной литературы «В помощь родителям».</a:t>
            </a:r>
          </a:p>
          <a:p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Методы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изучения:</a:t>
            </a:r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-Анализ 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календарного планирования воспитателей.</a:t>
            </a:r>
          </a:p>
          <a:p>
            <a:pPr lvl="0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-Просмотр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непосредственной образовательной деятельности.</a:t>
            </a:r>
          </a:p>
          <a:p>
            <a:pPr lvl="0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-Обзорное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изучение развивающей среды в группах.</a:t>
            </a:r>
          </a:p>
          <a:p>
            <a:pPr lvl="0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-Анализ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работы с родителями.</a:t>
            </a:r>
          </a:p>
          <a:p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Ответственные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Пузырева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Г.Н.-   заведующий МБДОУ № 31</a:t>
            </a:r>
          </a:p>
          <a:p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Елеонович.И.А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 старший воспитатель</a:t>
            </a:r>
          </a:p>
          <a:p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Нерозя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Е.В - педагог- психолог</a:t>
            </a:r>
          </a:p>
          <a:p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Калашникова.Е.Л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 учитель-логопед</a:t>
            </a:r>
          </a:p>
          <a:p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/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7802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214290"/>
            <a:ext cx="8572560" cy="6429420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ходе контроля было установлено: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Анализ календарного планирования  работы по формированию у детей основ безопасности жизнедеятельности свидетельствует о соблюдении требований программы, учета возрастных особенностей, системности изучаемого материала. Работа по данной теме состоит в обучении правилам безопасного поведения на дорогах, дома, в быту, правилам пожарной безопасности.  Работа по безопасности осуществляется в рамках всех разделов и направлений образовательной программы через игру, воспитание навыков поведения, ознакомление с окружающим, развитие речи, художественную литературу, конструирование, изобразительное искусство, музыкальное творчество. Планируются разнообразные виды проведения занятий: занятия- путешествия, занятия- викторина и др. Предпочтение отдается  наглядным, игровым, практическим методам обучения, словесные методы сопровождаются разнообразными формами наглядности и практической деятельности детей. Однако в совместной деятельности воспитателя с детьми, запланированные формы работы однотипны: занятия, беседы, коллективный труд, чтение художественной литературы. Такие формы работы с детьми как досуги, развлечения по данной теме  не запланированы. </a:t>
            </a:r>
          </a:p>
          <a:p>
            <a:pPr algn="just"/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7802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214290"/>
            <a:ext cx="8572560" cy="6429420"/>
          </a:xfrm>
        </p:spPr>
        <p:txBody>
          <a:bodyPr>
            <a:noAutofit/>
          </a:bodyPr>
          <a:lstStyle/>
          <a:p>
            <a:pPr algn="just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Далее старший воспитатель провел подгрупповые беседы с детьми старших и подготовительных групп с целью выявления знаний детей о безопасном поведении на дорогах, дома, в быту, правилах пожарной безопасности. Уровень знаний, продемонстрированных детьми, был оценен как соответствующий возрасту. Это говорит о том, что с детьми ведется систематическая работа по формированию основ безопасности жизнедеятельности.</a:t>
            </a:r>
          </a:p>
          <a:p>
            <a:pPr algn="just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ходе тематической проверки была проанализирована организация среды по формированию основ безопасности жизнедеятельности-центры безопасности во второй младшей, средних, старших и подготовительных группах. Во группах «Солнышко», «Ягодка», «Сказка», «Улыбка», «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Дюймовочка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  достаточно пособий и материалов по данной теме (плакаты, иллюстрации по теме ОБЖ и ПДД, дидактические игры, наборы дорожных знаков, художественная литература). В группах имеются макеты проезжей части с моделями транспорта, дорожных знаков, светофоров. Стоит отметить группу «Сказка» с разнообразием макетов проезжей части и группу «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Дюймовочка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», имеется макет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Копыловского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моста и детского сада, но требуют доработки. В группах «Матрешка», «Улыбка», «Катерок», «Теремок» отсутствует макеты светофора, дорожных знаков. В недостаточном количестве в группах имеются схемы, планы группы, микрорайона с изображением детского сада. Следует пополнить центры безопасности атрибутами для сюжетно-ролевых игр «МЧС», «Пожарная часть». В группах «Сказка», «Улыбка» педагоги уделяют большое внимание совместному творчеству детей и родителей. В группах выполнены коллективные и индивидуальные работы. Оформлены книжки и альбомы по теме «Безопасность».  </a:t>
            </a:r>
          </a:p>
          <a:p>
            <a:pPr algn="just"/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7802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1822</TotalTime>
  <Words>2187</Words>
  <Application>Microsoft Office PowerPoint</Application>
  <PresentationFormat>Экран (4:3)</PresentationFormat>
  <Paragraphs>139</Paragraphs>
  <Slides>30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Воздушный поток</vt:lpstr>
      <vt:lpstr>«Жизнь прекрасна, когда безопасна»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Открыла дверь незнакомцу</vt:lpstr>
      <vt:lpstr>«Волк и семеро козлят»     </vt:lpstr>
      <vt:lpstr>Не брать угощение у незнакомых людей   </vt:lpstr>
      <vt:lpstr>«Гуси-лебеди»   </vt:lpstr>
      <vt:lpstr>-Не цепляйся за транспорт   </vt:lpstr>
      <vt:lpstr>-Ушел гулять без спроса   </vt:lpstr>
      <vt:lpstr>Предупреждающий   </vt:lpstr>
      <vt:lpstr>Информационно-указательные</vt:lpstr>
      <vt:lpstr>Ни в коем случае не открывай дверь, если звонит незнакомый человек   </vt:lpstr>
      <vt:lpstr>Нельзя садиться в машину без разрешения родителей к незнакомому человеку   </vt:lpstr>
      <vt:lpstr>Если незнакомый взрослый пытается тебя пригласить в кино или дать тебе красивую игрушку, нельзя идти с ним   </vt:lpstr>
      <vt:lpstr>Нельзя рассказывать незнакомому человеку, что есть в доме.   </vt:lpstr>
      <vt:lpstr>Трое. Так как перешли проезжую часть по пешеходному переходу, сзади автобуса.   </vt:lpstr>
      <vt:lpstr>Трое- старше 14.   </vt:lpstr>
      <vt:lpstr>Трое- старше 14.   </vt:lpstr>
      <vt:lpstr>Слайд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математических способностей: пути и формы</dc:title>
  <dc:creator>1</dc:creator>
  <cp:lastModifiedBy>Home</cp:lastModifiedBy>
  <cp:revision>173</cp:revision>
  <dcterms:created xsi:type="dcterms:W3CDTF">2012-05-04T10:14:13Z</dcterms:created>
  <dcterms:modified xsi:type="dcterms:W3CDTF">2015-12-06T21:20:38Z</dcterms:modified>
</cp:coreProperties>
</file>