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78" r:id="rId7"/>
    <p:sldId id="279" r:id="rId8"/>
    <p:sldId id="280" r:id="rId9"/>
    <p:sldId id="281" r:id="rId10"/>
    <p:sldId id="297" r:id="rId11"/>
    <p:sldId id="298" r:id="rId12"/>
    <p:sldId id="299" r:id="rId13"/>
    <p:sldId id="300" r:id="rId14"/>
    <p:sldId id="301" r:id="rId15"/>
    <p:sldId id="302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3" r:id="rId29"/>
    <p:sldId id="304" r:id="rId30"/>
    <p:sldId id="305" r:id="rId31"/>
    <p:sldId id="306" r:id="rId32"/>
    <p:sldId id="307" r:id="rId33"/>
    <p:sldId id="294" r:id="rId34"/>
    <p:sldId id="295" r:id="rId35"/>
    <p:sldId id="29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089038"/>
            <a:ext cx="849694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Разработка дизайна </a:t>
            </a:r>
            <a:endParaRPr lang="ru-RU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веб-приложений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73012"/>
            <a:ext cx="7272808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Министерство образования Тульской области</a:t>
            </a:r>
          </a:p>
          <a:p>
            <a:pPr lvl="0" algn="ctr">
              <a:spcBef>
                <a:spcPct val="0"/>
              </a:spcBef>
              <a:defRPr/>
            </a:pP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ГОСУДАРСТВЕННОЕ  ПРОФЕССИОНАЛЬНОЕ ОБРАЗОВАТЕЛЬНОЕ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УЧРЕЖДЕНИЕ ТУЛЬСКОЙ ОБЛАСТИ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«ТУЛЬСКИЙ ГОСУДАРСТВЕННЫЙ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КОММУНАЛЬНО-СТРОИТЕЛЬНЫЙ ТЕХНИКУМ»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8313" y="5429596"/>
            <a:ext cx="4676215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Преподаватель: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Соцкова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С.Н.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3989436"/>
            <a:ext cx="849694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МДК.02.01 «Информационные технологии и платформы разработки информационных систем»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пециальность 09.02.04 «Информационные системы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(по отраслям)»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1880" y="5877272"/>
            <a:ext cx="201622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Тула 2017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3182" r="41605" b="17727"/>
          <a:stretch/>
        </p:blipFill>
        <p:spPr bwMode="auto">
          <a:xfrm>
            <a:off x="3824781" y="4221088"/>
            <a:ext cx="2617927" cy="263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91683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1. Комплементарное сочетание</a:t>
            </a:r>
          </a:p>
          <a:p>
            <a:pPr algn="just"/>
            <a:r>
              <a:rPr lang="ru-RU" sz="2400" dirty="0"/>
              <a:t>Комплементарными, или дополнительными, контрастными, являются цвета, которые расположены на противоположных сторонах цветового </a:t>
            </a:r>
            <a:r>
              <a:rPr lang="ru-RU" sz="2400" dirty="0" smtClean="0"/>
              <a:t>круга. </a:t>
            </a:r>
            <a:r>
              <a:rPr lang="ru-RU" sz="2400" dirty="0"/>
              <a:t>Выглядит их сочетание очень живо и энергично, особенно при максимальной насыщенности цвета.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1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2. Триада </a:t>
            </a:r>
            <a:r>
              <a:rPr lang="ru-RU" sz="2400" b="1" dirty="0" smtClean="0"/>
              <a:t>- сочетание </a:t>
            </a:r>
            <a:r>
              <a:rPr lang="ru-RU" sz="2400" b="1" dirty="0"/>
              <a:t>3 цветов</a:t>
            </a:r>
          </a:p>
          <a:p>
            <a:pPr algn="just"/>
            <a:r>
              <a:rPr lang="ru-RU" sz="2400" dirty="0"/>
              <a:t>Сочетание 3 цветов, лежащих на одинаковом расстоянии друг от друга. Обеспечивает высокую контрастность при сохранении гармонии. Такая композиция выглядит достаточно живой даже при использовании бледных и ненасыщенных цветов.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3635" r="41477" b="17728"/>
          <a:stretch/>
        </p:blipFill>
        <p:spPr bwMode="auto">
          <a:xfrm>
            <a:off x="4355976" y="3933056"/>
            <a:ext cx="2793124" cy="276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3. Аналогичное сочетание</a:t>
            </a:r>
          </a:p>
          <a:p>
            <a:pPr algn="just"/>
            <a:r>
              <a:rPr lang="ru-RU" sz="2400" dirty="0"/>
              <a:t>Сочетание от 2 до 5 цветов, расположенных рядом друг с другом на цветовом круге (в идеале </a:t>
            </a:r>
            <a:r>
              <a:rPr lang="ru-RU" sz="2400" dirty="0" smtClean="0"/>
              <a:t>- 2-3</a:t>
            </a:r>
            <a:r>
              <a:rPr lang="ru-RU" sz="2400" dirty="0"/>
              <a:t> цвета). Впечатление: спокойное, располагающее. Пример сочетания аналогичных приглушенных цветов: желто-оранжевый, желтый, желто-зеленый, зеленый, сине-зеленый.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5376" r="41605" b="16591"/>
          <a:stretch/>
        </p:blipFill>
        <p:spPr bwMode="auto">
          <a:xfrm>
            <a:off x="3851920" y="4254715"/>
            <a:ext cx="2631726" cy="2591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4. </a:t>
            </a:r>
            <a:r>
              <a:rPr lang="ru-RU" sz="2400" b="1" dirty="0" smtClean="0"/>
              <a:t>Раздельно-комплементарное </a:t>
            </a:r>
            <a:r>
              <a:rPr lang="ru-RU" sz="2400" b="1" dirty="0"/>
              <a:t>сочетание</a:t>
            </a:r>
          </a:p>
          <a:p>
            <a:pPr algn="just"/>
            <a:r>
              <a:rPr lang="ru-RU" sz="2400" dirty="0"/>
              <a:t>Вариант </a:t>
            </a:r>
            <a:r>
              <a:rPr lang="ru-RU" sz="2400" dirty="0" smtClean="0"/>
              <a:t>комплементарного </a:t>
            </a:r>
            <a:r>
              <a:rPr lang="ru-RU" sz="2400" dirty="0"/>
              <a:t>сочетания цветов, только вместо противоположного цвета используются соседние для него цвета. Сочетание основного цвета и двух дополнительных. Выглядит эта схема почти настолько же контрастно, но не настолько напряженно.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7500" r="41605" b="23309"/>
          <a:stretch/>
        </p:blipFill>
        <p:spPr bwMode="auto">
          <a:xfrm>
            <a:off x="3750326" y="4149080"/>
            <a:ext cx="270497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5. </a:t>
            </a:r>
            <a:r>
              <a:rPr lang="ru-RU" sz="2400" b="1" dirty="0" err="1"/>
              <a:t>Тетрада</a:t>
            </a:r>
            <a:r>
              <a:rPr lang="ru-RU" sz="2400" b="1" dirty="0"/>
              <a:t> </a:t>
            </a:r>
            <a:r>
              <a:rPr lang="ru-RU" sz="2400" b="1" dirty="0" smtClean="0"/>
              <a:t>- </a:t>
            </a:r>
            <a:r>
              <a:rPr lang="ru-RU" sz="2400" b="1" dirty="0"/>
              <a:t>сочетание 4 цветов</a:t>
            </a:r>
          </a:p>
          <a:p>
            <a:pPr algn="just"/>
            <a:r>
              <a:rPr lang="ru-RU" sz="2400" dirty="0"/>
              <a:t>Цветовая схема, где один цвет </a:t>
            </a:r>
            <a:r>
              <a:rPr lang="ru-RU" sz="2400" dirty="0" smtClean="0"/>
              <a:t>- основной</a:t>
            </a:r>
            <a:r>
              <a:rPr lang="ru-RU" sz="2400" dirty="0"/>
              <a:t>, два </a:t>
            </a:r>
            <a:r>
              <a:rPr lang="ru-RU" sz="2400" dirty="0" smtClean="0"/>
              <a:t>-дополняющие</a:t>
            </a:r>
            <a:r>
              <a:rPr lang="ru-RU" sz="2400" dirty="0"/>
              <a:t>, а еще один выделяет акценты. Пример: сине-зеленый, сине-фиолетовый, красно-оранжевый, желто-оранжевый.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3409" r="41605" b="17045"/>
          <a:stretch/>
        </p:blipFill>
        <p:spPr bwMode="auto">
          <a:xfrm>
            <a:off x="3361103" y="3587418"/>
            <a:ext cx="3141873" cy="3162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1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Схема № 6. Квадрат</a:t>
            </a:r>
          </a:p>
          <a:p>
            <a:pPr algn="just"/>
            <a:r>
              <a:rPr lang="ru-RU" sz="2400" dirty="0"/>
              <a:t>Сочетание 4 цветов, равноудаленных друг от друга. Цвета здесь несхожи по тону, но также </a:t>
            </a:r>
            <a:r>
              <a:rPr lang="ru-RU" sz="2400" dirty="0" smtClean="0"/>
              <a:t>комплементарны</a:t>
            </a:r>
            <a:r>
              <a:rPr lang="ru-RU" sz="2400" dirty="0"/>
              <a:t>. За счет этого образ будет динамичным, игривым и ярким. Пример: фиолетовый, красно-оранжевый, желтый, сине-зеленый.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10454" r="41349" b="20454"/>
          <a:stretch/>
        </p:blipFill>
        <p:spPr bwMode="auto">
          <a:xfrm>
            <a:off x="3295905" y="3763491"/>
            <a:ext cx="3125048" cy="30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5608" y="1595021"/>
            <a:ext cx="789756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b="1" dirty="0"/>
              <a:t>Основные </a:t>
            </a:r>
            <a:r>
              <a:rPr lang="ru-RU" sz="2400" b="1" dirty="0" smtClean="0"/>
              <a:t>цвета</a:t>
            </a:r>
          </a:p>
          <a:p>
            <a:pPr algn="just" fontAlgn="base"/>
            <a:r>
              <a:rPr lang="ru-RU" sz="2400" dirty="0" smtClean="0"/>
              <a:t>Есть </a:t>
            </a:r>
            <a:r>
              <a:rPr lang="ru-RU" sz="2400" dirty="0"/>
              <a:t>три основных цвета: красный (# ff0000 в HTML или # F00 в CSS), желтый (# FFFF00 в HTML или # ff0 в CSS) и голубой (# 0000FF в HTML или # 00f в CSS). Нельзя их получить путем смешивания других цветов. Дополнительные цвета могут быть сформированы путем объединения этих трех цветов</a:t>
            </a:r>
            <a:r>
              <a:rPr lang="ru-RU" sz="2400" dirty="0" smtClean="0"/>
              <a:t>.</a:t>
            </a:r>
          </a:p>
          <a:p>
            <a:pPr algn="just" fontAlgn="base"/>
            <a:r>
              <a:rPr lang="ru-RU" sz="2400" b="1" dirty="0"/>
              <a:t>Составные </a:t>
            </a:r>
            <a:r>
              <a:rPr lang="ru-RU" sz="2400" b="1" dirty="0" smtClean="0"/>
              <a:t>цвета</a:t>
            </a:r>
          </a:p>
          <a:p>
            <a:pPr algn="just" fontAlgn="base"/>
            <a:r>
              <a:rPr lang="ru-RU" sz="2400" dirty="0" smtClean="0"/>
              <a:t>Есть </a:t>
            </a:r>
            <a:r>
              <a:rPr lang="ru-RU" sz="2400" dirty="0"/>
              <a:t>также три основных: оранжевый (# ff9900 в HTML или # F90 в CSS), зеленый (# 00FF00 в HTML или # 0f0 в CSS) и фиолетовый (# FF00FF в HTML или # f0f в CSS).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   Можно получить </a:t>
            </a:r>
            <a:r>
              <a:rPr lang="ru-RU" sz="2400" dirty="0"/>
              <a:t>их путем смешивания красного и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   желтого(оранжевого</a:t>
            </a:r>
            <a:r>
              <a:rPr lang="ru-RU" sz="2400" dirty="0"/>
              <a:t>), желтого и синего (зеленый) и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   синего </a:t>
            </a:r>
            <a:r>
              <a:rPr lang="ru-RU" sz="2400" dirty="0"/>
              <a:t>и красного (фиолетовый</a:t>
            </a:r>
            <a:r>
              <a:rPr lang="ru-RU" sz="2400" dirty="0" smtClean="0"/>
              <a:t>).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08720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4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484784"/>
            <a:ext cx="789756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Третичные цвета</a:t>
            </a:r>
          </a:p>
          <a:p>
            <a:pPr algn="just" fontAlgn="base"/>
            <a:r>
              <a:rPr lang="ru-RU" sz="2400" dirty="0" smtClean="0"/>
              <a:t>Чтобы </a:t>
            </a:r>
            <a:r>
              <a:rPr lang="ru-RU" sz="2400" dirty="0"/>
              <a:t>получить один из третичных цветов, необходимо смешать один основной цвет и один вторичный цвет. Возможности для третичные цветов безграничны.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Дополнительные </a:t>
            </a:r>
            <a:r>
              <a:rPr lang="ru-RU" sz="2400" b="1" dirty="0" smtClean="0"/>
              <a:t>цвета</a:t>
            </a:r>
          </a:p>
          <a:p>
            <a:pPr algn="just" fontAlgn="base"/>
            <a:r>
              <a:rPr lang="ru-RU" sz="2400" dirty="0" smtClean="0"/>
              <a:t>Дополнительные </a:t>
            </a:r>
            <a:r>
              <a:rPr lang="ru-RU" sz="2400" dirty="0"/>
              <a:t>цвета расположены прямо напротив друг друга на цветовом круге: красный и зеленый, синий и оранжевый, фиолетовый и желтый. В сочетании друг с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другом</a:t>
            </a:r>
            <a:r>
              <a:rPr lang="ru-RU" sz="2400" dirty="0"/>
              <a:t>, они составляют разительный контраст. Такие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  сочетания</a:t>
            </a:r>
            <a:r>
              <a:rPr lang="ru-RU" sz="2400" dirty="0"/>
              <a:t>, как правило, используются для выделения </a:t>
            </a:r>
            <a:endParaRPr lang="ru-RU" sz="2400" dirty="0" smtClean="0"/>
          </a:p>
          <a:p>
            <a:pPr algn="just" fontAlgn="base"/>
            <a:r>
              <a:rPr lang="ru-RU" sz="2400" dirty="0"/>
              <a:t> </a:t>
            </a:r>
            <a:r>
              <a:rPr lang="ru-RU" sz="2400" dirty="0" smtClean="0"/>
              <a:t>        некоторых </a:t>
            </a:r>
            <a:r>
              <a:rPr lang="ru-RU" sz="2400" dirty="0"/>
              <a:t>элементов на </a:t>
            </a:r>
            <a:r>
              <a:rPr lang="ru-RU" sz="2400" dirty="0" err="1"/>
              <a:t>web</a:t>
            </a:r>
            <a:r>
              <a:rPr lang="ru-RU" sz="2400" dirty="0"/>
              <a:t>-сайте</a:t>
            </a:r>
            <a:r>
              <a:rPr lang="ru-RU" sz="2400" dirty="0" smtClean="0"/>
              <a:t>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5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2703" y="2267744"/>
            <a:ext cx="78975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b="1" dirty="0" smtClean="0"/>
              <a:t>Аналогичные цвета</a:t>
            </a:r>
          </a:p>
          <a:p>
            <a:pPr algn="just" fontAlgn="base"/>
            <a:r>
              <a:rPr lang="ru-RU" sz="2400" dirty="0" smtClean="0"/>
              <a:t>Эти </a:t>
            </a:r>
            <a:r>
              <a:rPr lang="ru-RU" sz="2400" dirty="0"/>
              <a:t>цвета расположены рядом друг с другом на цветовом круге. Они обычно смотрят очень хорошо вместе. Использование таких цветовых сочетаний вызывает чувство </a:t>
            </a:r>
            <a:r>
              <a:rPr lang="ru-RU" sz="2400" dirty="0" smtClean="0"/>
              <a:t>комфорта </a:t>
            </a:r>
            <a:r>
              <a:rPr lang="ru-RU" sz="2400" dirty="0"/>
              <a:t>у посетителей </a:t>
            </a:r>
            <a:r>
              <a:rPr lang="ru-RU" sz="2400" dirty="0" smtClean="0"/>
              <a:t>сайта</a:t>
            </a:r>
            <a:r>
              <a:rPr lang="ru-RU" sz="2400" dirty="0"/>
              <a:t>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8612" y="1844824"/>
            <a:ext cx="78975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 smtClean="0"/>
              <a:t>Красный</a:t>
            </a:r>
            <a:endParaRPr lang="ru-RU" sz="2400" b="1" i="1" dirty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основном связан с азартом, смелостью и желанием. Красный цвет любви, силы, энергии, лидерства и волнения. Это сильный цвет, и </a:t>
            </a:r>
            <a:r>
              <a:rPr lang="ru-RU" sz="2400" dirty="0" smtClean="0"/>
              <a:t>нужно знать </a:t>
            </a:r>
            <a:r>
              <a:rPr lang="ru-RU" sz="2400" dirty="0"/>
              <a:t>о некоторых его негативных эмоциях: опасность, тревога.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3188" r="41694" b="20682"/>
          <a:stretch/>
        </p:blipFill>
        <p:spPr bwMode="auto">
          <a:xfrm>
            <a:off x="3347864" y="4144011"/>
            <a:ext cx="3585735" cy="271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6172" y="1957355"/>
            <a:ext cx="785356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 главную страницу лучше всего поместить: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логотип организации, ее название;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краткую информацию о проекте, целях и задачах компании;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небольшое меню, состоящее из 4-х или 5-и пунктов;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ссылки на внутренние разделы, свежие новости, полезные статьи;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контактные данные и форму обратной связи, желательно с директивными указаниями пользователю (позвонить по номеру, написать письмо, зарегистрироваться);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подписную форму, пользовательскую карту (если таковая имеется).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Главная страница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8612" y="1844824"/>
            <a:ext cx="78975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Голубой</a:t>
            </a:r>
          </a:p>
          <a:p>
            <a:pPr algn="just"/>
            <a:r>
              <a:rPr lang="ru-RU" sz="2400" dirty="0" smtClean="0"/>
              <a:t>Терпение</a:t>
            </a:r>
            <a:r>
              <a:rPr lang="ru-RU" sz="2400" dirty="0"/>
              <a:t>, мир, спокойствие, надежность, любовь, стабильность. Один из самых любимых цветов, особенно у мужчин. Это связано со стабильностью и глубиной, профессионализмом, доверием.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25219" r="41567" b="27500"/>
          <a:stretch/>
        </p:blipFill>
        <p:spPr bwMode="auto">
          <a:xfrm>
            <a:off x="2987637" y="4153148"/>
            <a:ext cx="405351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8612" y="1844824"/>
            <a:ext cx="78975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Желтый</a:t>
            </a:r>
          </a:p>
          <a:p>
            <a:pPr algn="just"/>
            <a:r>
              <a:rPr lang="ru-RU" sz="2400" dirty="0" smtClean="0"/>
              <a:t>Цвет</a:t>
            </a:r>
            <a:r>
              <a:rPr lang="ru-RU" sz="2400" dirty="0"/>
              <a:t>, который чаще всего ассоциируется с живостью. Энергичный, дает ощущение счастья. Кроме того, он ассоциируется с любопытством, развлечением, радостью, интеллектом, осторожностью.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20909" r="41567" b="22500"/>
          <a:stretch/>
        </p:blipFill>
        <p:spPr bwMode="auto">
          <a:xfrm>
            <a:off x="3209191" y="4094446"/>
            <a:ext cx="3610401" cy="276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2060848"/>
            <a:ext cx="78975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Оранжевый</a:t>
            </a:r>
          </a:p>
          <a:p>
            <a:pPr algn="just"/>
            <a:r>
              <a:rPr lang="ru-RU" sz="2400" dirty="0" smtClean="0"/>
              <a:t>Бодрость </a:t>
            </a:r>
            <a:r>
              <a:rPr lang="ru-RU" sz="2400" dirty="0"/>
              <a:t>и творчество. Ассоциируется с дружелюбием, уверенностью, игривостью, мужеством, стойкостью.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8864" r="41349" b="24545"/>
          <a:stretch/>
        </p:blipFill>
        <p:spPr bwMode="auto">
          <a:xfrm>
            <a:off x="2933854" y="3630508"/>
            <a:ext cx="404153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1876183"/>
            <a:ext cx="78975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Фиолетовый</a:t>
            </a:r>
          </a:p>
          <a:p>
            <a:pPr algn="just"/>
            <a:r>
              <a:rPr lang="ru-RU" sz="2400" dirty="0" smtClean="0"/>
              <a:t>Традиционно </a:t>
            </a:r>
            <a:r>
              <a:rPr lang="ru-RU" sz="2400" dirty="0"/>
              <a:t>ассоциируется с властью, благородством и богатством. Мудрость, независимость, благородство, роскошь, честолюбие, достоинство, магия и тайны.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31000" r="41567" b="16364"/>
          <a:stretch/>
        </p:blipFill>
        <p:spPr bwMode="auto">
          <a:xfrm>
            <a:off x="3059832" y="3815175"/>
            <a:ext cx="4159654" cy="296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2060850"/>
            <a:ext cx="78975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Зеленый</a:t>
            </a:r>
          </a:p>
          <a:p>
            <a:pPr algn="just"/>
            <a:r>
              <a:rPr lang="ru-RU" sz="2400" dirty="0" smtClean="0"/>
              <a:t>Цвет </a:t>
            </a:r>
            <a:r>
              <a:rPr lang="ru-RU" sz="2400" dirty="0"/>
              <a:t>гармонии, природы, исцеления, жизни, питания и здоровья. Кроме того, часто связан с деньгами.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6137" r="41222" b="17954"/>
          <a:stretch/>
        </p:blipFill>
        <p:spPr bwMode="auto">
          <a:xfrm>
            <a:off x="3020520" y="3789040"/>
            <a:ext cx="3868206" cy="288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1876185"/>
            <a:ext cx="78975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Коричневый</a:t>
            </a:r>
          </a:p>
          <a:p>
            <a:pPr algn="just"/>
            <a:r>
              <a:rPr lang="ru-RU" sz="2400" dirty="0" smtClean="0"/>
              <a:t>Цвет </a:t>
            </a:r>
            <a:r>
              <a:rPr lang="ru-RU" sz="2400" dirty="0"/>
              <a:t>релаксации и уверенности. Коричневый означает приземленность, природу, долговечность, комфорт, надежность.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8061" r="40966" b="18410"/>
          <a:stretch/>
        </p:blipFill>
        <p:spPr bwMode="auto">
          <a:xfrm>
            <a:off x="2870687" y="3815177"/>
            <a:ext cx="4287409" cy="304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1876185"/>
            <a:ext cx="78975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Серый</a:t>
            </a:r>
          </a:p>
          <a:p>
            <a:pPr algn="just"/>
            <a:r>
              <a:rPr lang="ru-RU" sz="2400" dirty="0" smtClean="0"/>
              <a:t>Вызывает </a:t>
            </a:r>
            <a:r>
              <a:rPr lang="ru-RU" sz="2400" dirty="0"/>
              <a:t>чувство серьезности, консерватизма и традиционализма. Возбуждает ощущение чистоты и невинности. 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27273" r="41477" b="24773"/>
          <a:stretch/>
        </p:blipFill>
        <p:spPr bwMode="auto">
          <a:xfrm>
            <a:off x="2691602" y="3838303"/>
            <a:ext cx="4526042" cy="2938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839" y="2060852"/>
            <a:ext cx="78975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Розовый</a:t>
            </a:r>
          </a:p>
          <a:p>
            <a:pPr algn="just"/>
            <a:r>
              <a:rPr lang="ru-RU" sz="2400" dirty="0" smtClean="0"/>
              <a:t>Выражает </a:t>
            </a:r>
            <a:r>
              <a:rPr lang="ru-RU" sz="2400" dirty="0"/>
              <a:t>нежность, романтичность, женственность, пассивность, привязанность, воспитание, слабость.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19318" r="42500" b="23636"/>
          <a:stretch/>
        </p:blipFill>
        <p:spPr bwMode="auto">
          <a:xfrm>
            <a:off x="2843808" y="3630512"/>
            <a:ext cx="3807042" cy="302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Сочетания отдельных цветов</a:t>
            </a:r>
          </a:p>
          <a:p>
            <a:pPr algn="just"/>
            <a:r>
              <a:rPr lang="ru-RU" sz="2400" b="1" dirty="0"/>
              <a:t>Белый:</a:t>
            </a:r>
            <a:r>
              <a:rPr lang="ru-RU" sz="2400" dirty="0"/>
              <a:t> сочетается со всем. Наилучшее сочетание с синим, красным и черным.</a:t>
            </a:r>
          </a:p>
          <a:p>
            <a:pPr algn="just"/>
            <a:r>
              <a:rPr lang="ru-RU" sz="2400" b="1" dirty="0"/>
              <a:t>Бежевый:</a:t>
            </a:r>
            <a:r>
              <a:rPr lang="ru-RU" sz="2400" dirty="0"/>
              <a:t> с голубым, коричневым, изумрудным, черным, красным, белым.</a:t>
            </a:r>
          </a:p>
          <a:p>
            <a:pPr algn="just"/>
            <a:r>
              <a:rPr lang="ru-RU" sz="2400" b="1" dirty="0"/>
              <a:t>Серый: </a:t>
            </a:r>
            <a:r>
              <a:rPr lang="ru-RU" sz="2400" dirty="0"/>
              <a:t>с цветом фуксии, красным, фиолетовым, розовым, синим.</a:t>
            </a:r>
          </a:p>
          <a:p>
            <a:pPr algn="just"/>
            <a:r>
              <a:rPr lang="ru-RU" sz="2400" b="1" dirty="0"/>
              <a:t>Розовый:</a:t>
            </a:r>
            <a:r>
              <a:rPr lang="ru-RU" sz="2400" dirty="0"/>
              <a:t> с коричневым, белым, цветом зеленой мяты, оливковым, серым, бирюзовым, нежно-голубым.</a:t>
            </a:r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Фуксия </a:t>
            </a:r>
            <a:r>
              <a:rPr lang="ru-RU" sz="2400" b="1" dirty="0"/>
              <a:t>(темно-розовый): </a:t>
            </a:r>
            <a:r>
              <a:rPr lang="ru-RU" sz="2400" dirty="0"/>
              <a:t>с серым, желто-коричневым, </a:t>
            </a:r>
            <a:r>
              <a:rPr lang="ru-RU" sz="2400" dirty="0" smtClean="0"/>
              <a:t> 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цветом </a:t>
            </a:r>
            <a:r>
              <a:rPr lang="ru-RU" sz="2400" dirty="0"/>
              <a:t>лайма, зеленой мяты, коричневым.</a:t>
            </a:r>
          </a:p>
          <a:p>
            <a:pPr algn="just"/>
            <a:r>
              <a:rPr lang="ru-RU" sz="2400" b="1" dirty="0" smtClean="0"/>
              <a:t>           Красный</a:t>
            </a:r>
            <a:r>
              <a:rPr lang="ru-RU" sz="2400" b="1" dirty="0"/>
              <a:t>:</a:t>
            </a:r>
            <a:r>
              <a:rPr lang="ru-RU" sz="2400" dirty="0"/>
              <a:t> с желтым, белым, бурым, зеленым, синим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и</a:t>
            </a:r>
            <a:r>
              <a:rPr lang="ru-RU" sz="2400" dirty="0"/>
              <a:t> черным.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7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Сочетания отдельных цветов</a:t>
            </a:r>
          </a:p>
          <a:p>
            <a:pPr algn="just"/>
            <a:r>
              <a:rPr lang="ru-RU" sz="2400" b="1" dirty="0" smtClean="0"/>
              <a:t>Томатно-красный</a:t>
            </a:r>
            <a:r>
              <a:rPr lang="ru-RU" sz="2400" b="1" dirty="0"/>
              <a:t>: </a:t>
            </a:r>
            <a:r>
              <a:rPr lang="ru-RU" sz="2400" dirty="0"/>
              <a:t>голубой, цвет зеленой мяты, песчаный, сливочно-белый, серый.</a:t>
            </a:r>
          </a:p>
          <a:p>
            <a:pPr algn="just"/>
            <a:r>
              <a:rPr lang="ru-RU" sz="2400" b="1" dirty="0"/>
              <a:t>Вишнево-красный: </a:t>
            </a:r>
            <a:r>
              <a:rPr lang="ru-RU" sz="2400" dirty="0"/>
              <a:t>лазурный, серый, светло-оранжевый, песчаный, бледно-желтый, бежевый.</a:t>
            </a:r>
          </a:p>
          <a:p>
            <a:pPr algn="just"/>
            <a:r>
              <a:rPr lang="ru-RU" sz="2400" b="1" dirty="0"/>
              <a:t>Малиново-красный:</a:t>
            </a:r>
            <a:r>
              <a:rPr lang="ru-RU" sz="2400" dirty="0"/>
              <a:t> белый, черный, цвет дамасской розы.</a:t>
            </a:r>
          </a:p>
          <a:p>
            <a:pPr algn="just"/>
            <a:r>
              <a:rPr lang="ru-RU" sz="2400" b="1" dirty="0"/>
              <a:t>Коричневый: </a:t>
            </a:r>
            <a:r>
              <a:rPr lang="ru-RU" sz="2400" dirty="0"/>
              <a:t>ярко-голубой, кремовый, розовый, палевый, зеленый, бежевый.</a:t>
            </a:r>
          </a:p>
          <a:p>
            <a:pPr algn="just"/>
            <a:r>
              <a:rPr lang="ru-RU" sz="2400" b="1" dirty="0"/>
              <a:t>Светло-коричневый:</a:t>
            </a:r>
            <a:r>
              <a:rPr lang="ru-RU" sz="2400" dirty="0"/>
              <a:t> бледно-желтый, кремово-белый, синий, зеленый, пурпурный, красный.</a:t>
            </a:r>
          </a:p>
          <a:p>
            <a:pPr algn="just"/>
            <a:r>
              <a:rPr lang="ru-RU" sz="2400" b="1" dirty="0" smtClean="0"/>
              <a:t>         Темно-коричневый</a:t>
            </a:r>
            <a:r>
              <a:rPr lang="ru-RU" sz="2400" b="1" dirty="0"/>
              <a:t>: </a:t>
            </a:r>
            <a:r>
              <a:rPr lang="ru-RU" sz="2400" dirty="0"/>
              <a:t>лимонно-желтый, голубой, цвет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зеленой </a:t>
            </a:r>
            <a:r>
              <a:rPr lang="ru-RU" sz="2400" dirty="0"/>
              <a:t>мяты, пурпурно-розовый, цветом лайма.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1988840"/>
            <a:ext cx="76126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 smtClean="0">
                <a:cs typeface="Calibri" panose="020F0502020204030204" pitchFamily="34" charset="0"/>
              </a:rPr>
              <a:t>Данный </a:t>
            </a:r>
            <a:r>
              <a:rPr lang="ru-RU" sz="2400" dirty="0">
                <a:cs typeface="Calibri" panose="020F0502020204030204" pitchFamily="34" charset="0"/>
              </a:rPr>
              <a:t>функционал может быть реализован 3-мя путями: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встроенный поиск (от крупнейших поисковых систем);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простой поиск (позволяющий находить нужную информацию по ключевым запросам);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расширенный поиск (дающий возможность внести ограничения по категориям или разделам).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Наличие функции поиска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7417" y="4677302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«Сквозное» меню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7417" y="5469324"/>
            <a:ext cx="7386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>
                <a:cs typeface="Calibri" panose="020F0502020204030204" pitchFamily="34" charset="0"/>
              </a:rPr>
              <a:t>Сквозное меню подразумевает, что список доступных разделов и категорий всегда заметен пользователю, независимо от его местонахождения на </a:t>
            </a:r>
            <a:r>
              <a:rPr lang="ru-RU" sz="2400" dirty="0" smtClean="0">
                <a:cs typeface="Calibri" panose="020F0502020204030204" pitchFamily="34" charset="0"/>
              </a:rPr>
              <a:t>ресурсе.</a:t>
            </a:r>
            <a:endParaRPr lang="ru-RU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Сочетания отдельных цветов</a:t>
            </a:r>
          </a:p>
          <a:p>
            <a:pPr algn="just"/>
            <a:r>
              <a:rPr lang="ru-RU" sz="2400" b="1" dirty="0" smtClean="0"/>
              <a:t>Рыжевато-коричневый</a:t>
            </a:r>
            <a:r>
              <a:rPr lang="ru-RU" sz="2400" b="1" dirty="0"/>
              <a:t>: </a:t>
            </a:r>
            <a:r>
              <a:rPr lang="ru-RU" sz="2400" dirty="0"/>
              <a:t>розовый, темно-коричневый, синий, зеленый, пурпурный.</a:t>
            </a:r>
          </a:p>
          <a:p>
            <a:pPr algn="just"/>
            <a:r>
              <a:rPr lang="ru-RU" sz="2400" b="1" dirty="0"/>
              <a:t>Оранжевый:</a:t>
            </a:r>
            <a:r>
              <a:rPr lang="ru-RU" sz="2400" dirty="0"/>
              <a:t> голубой, синий, лиловый, фиолетовый, белый, черный.</a:t>
            </a:r>
          </a:p>
          <a:p>
            <a:pPr algn="just"/>
            <a:r>
              <a:rPr lang="ru-RU" sz="2400" b="1" dirty="0"/>
              <a:t>Светло-оранжевый:</a:t>
            </a:r>
            <a:r>
              <a:rPr lang="ru-RU" sz="2400" dirty="0"/>
              <a:t> серый, коричневый, оливковый.</a:t>
            </a:r>
          </a:p>
          <a:p>
            <a:pPr algn="just"/>
            <a:r>
              <a:rPr lang="ru-RU" sz="2400" b="1" dirty="0"/>
              <a:t>Темно-оранжевый: </a:t>
            </a:r>
            <a:r>
              <a:rPr lang="ru-RU" sz="2400" dirty="0"/>
              <a:t>бледно-желтый, оливковый, коричневый, вишневый.</a:t>
            </a:r>
          </a:p>
          <a:p>
            <a:pPr algn="just"/>
            <a:r>
              <a:rPr lang="ru-RU" sz="2400" b="1" dirty="0"/>
              <a:t>Желтый:</a:t>
            </a:r>
            <a:r>
              <a:rPr lang="ru-RU" sz="2400" dirty="0"/>
              <a:t> синий, лиловый, светло-голубой, фиолетовый, серый, черный.</a:t>
            </a:r>
          </a:p>
          <a:p>
            <a:pPr algn="just"/>
            <a:r>
              <a:rPr lang="ru-RU" sz="2400" b="1" dirty="0" smtClean="0"/>
              <a:t>         Лимонно-желтый</a:t>
            </a:r>
            <a:r>
              <a:rPr lang="ru-RU" sz="2400" b="1" dirty="0"/>
              <a:t>:</a:t>
            </a:r>
            <a:r>
              <a:rPr lang="ru-RU" sz="2400" dirty="0"/>
              <a:t> вишнево-красный, коричневый,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синий</a:t>
            </a:r>
            <a:r>
              <a:rPr lang="ru-RU" sz="2400" dirty="0"/>
              <a:t>, серый.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3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Сочетания отдельных цветов</a:t>
            </a:r>
          </a:p>
          <a:p>
            <a:pPr algn="just"/>
            <a:r>
              <a:rPr lang="ru-RU" sz="2400" b="1" dirty="0" smtClean="0"/>
              <a:t>Бледно-желтый</a:t>
            </a:r>
            <a:r>
              <a:rPr lang="ru-RU" sz="2400" b="1" dirty="0"/>
              <a:t>:</a:t>
            </a:r>
            <a:r>
              <a:rPr lang="ru-RU" sz="2400" dirty="0"/>
              <a:t> цвет фуксии, серый, коричневый, оттенки красного, желтовато-коричневый, синий, пурпурный.</a:t>
            </a:r>
          </a:p>
          <a:p>
            <a:pPr algn="just"/>
            <a:r>
              <a:rPr lang="ru-RU" sz="2400" b="1" dirty="0"/>
              <a:t>Золотисто-желтый:</a:t>
            </a:r>
            <a:r>
              <a:rPr lang="ru-RU" sz="2400" dirty="0"/>
              <a:t> серый, коричневый, лазурный, красный, черный.</a:t>
            </a:r>
          </a:p>
          <a:p>
            <a:pPr algn="just"/>
            <a:r>
              <a:rPr lang="ru-RU" sz="2400" b="1" dirty="0"/>
              <a:t>Оливковый: </a:t>
            </a:r>
            <a:r>
              <a:rPr lang="ru-RU" sz="2400" dirty="0"/>
              <a:t>апельсиновый, светло-коричневый, коричневый.</a:t>
            </a:r>
          </a:p>
          <a:p>
            <a:pPr algn="just"/>
            <a:r>
              <a:rPr lang="ru-RU" sz="2400" b="1" dirty="0"/>
              <a:t>Зеленый:</a:t>
            </a:r>
            <a:r>
              <a:rPr lang="ru-RU" sz="2400" dirty="0"/>
              <a:t> золотисто-коричневый, оранжевый, салатный,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желтый</a:t>
            </a:r>
            <a:r>
              <a:rPr lang="ru-RU" sz="2400" dirty="0"/>
              <a:t>, коричневый, серый, кремовый, черный,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сливочно-белый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smtClean="0"/>
              <a:t>        </a:t>
            </a:r>
            <a:r>
              <a:rPr lang="ru-RU" sz="2400" b="1" dirty="0" smtClean="0"/>
              <a:t>Салатный </a:t>
            </a:r>
            <a:r>
              <a:rPr lang="ru-RU" sz="2400" b="1" dirty="0"/>
              <a:t>цвет: </a:t>
            </a:r>
            <a:r>
              <a:rPr lang="ru-RU" sz="2400" dirty="0"/>
              <a:t>коричневый, желтовато-коричневый,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  палевый</a:t>
            </a:r>
            <a:r>
              <a:rPr lang="ru-RU" sz="2400" dirty="0"/>
              <a:t>, серый, темно-синий, красный, серый.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08720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4768" y="1687354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Сочетания отдельных цветов</a:t>
            </a:r>
          </a:p>
          <a:p>
            <a:pPr algn="just"/>
            <a:r>
              <a:rPr lang="ru-RU" sz="2200" b="1" dirty="0" smtClean="0"/>
              <a:t>Бирюзовый</a:t>
            </a:r>
            <a:r>
              <a:rPr lang="ru-RU" sz="2200" b="1" dirty="0"/>
              <a:t>:</a:t>
            </a:r>
            <a:r>
              <a:rPr lang="ru-RU" sz="2200" dirty="0"/>
              <a:t> цвет фуксии, вишнево-красный, желтый, коричневый, кремовый, темно-фиолетовый.</a:t>
            </a:r>
          </a:p>
          <a:p>
            <a:pPr algn="just"/>
            <a:r>
              <a:rPr lang="ru-RU" sz="2200" b="1" dirty="0" smtClean="0"/>
              <a:t>Голубой</a:t>
            </a:r>
            <a:r>
              <a:rPr lang="ru-RU" sz="2200" b="1" dirty="0"/>
              <a:t>:</a:t>
            </a:r>
            <a:r>
              <a:rPr lang="ru-RU" sz="2200" dirty="0"/>
              <a:t> красный, серый, коричневый, оранжевый, розовый, белый, желтый.</a:t>
            </a:r>
          </a:p>
          <a:p>
            <a:pPr algn="just"/>
            <a:r>
              <a:rPr lang="ru-RU" sz="2200" b="1" dirty="0"/>
              <a:t>Темно-синий:</a:t>
            </a:r>
            <a:r>
              <a:rPr lang="ru-RU" sz="2200" dirty="0"/>
              <a:t> светло-лиловый, голубой, желтовато-зеленый, коричневый, серый, бледно-желтый, оранжевый, зеленый, красный, белый.</a:t>
            </a:r>
          </a:p>
          <a:p>
            <a:pPr algn="just"/>
            <a:r>
              <a:rPr lang="ru-RU" sz="2200" b="1" dirty="0"/>
              <a:t>Лиловый:</a:t>
            </a:r>
            <a:r>
              <a:rPr lang="ru-RU" sz="2200" dirty="0"/>
              <a:t> оранжевый, розовый, темно-фиолетовый, оливковый, серый, желтый, белый.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Темно-фиолетовый</a:t>
            </a:r>
            <a:r>
              <a:rPr lang="ru-RU" sz="2200" b="1" dirty="0"/>
              <a:t>:</a:t>
            </a:r>
            <a:r>
              <a:rPr lang="ru-RU" sz="2200" dirty="0"/>
              <a:t> золотисто-коричневый, бледно-желтый, </a:t>
            </a:r>
            <a:endParaRPr lang="ru-RU" sz="2200" dirty="0" smtClean="0"/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  серый</a:t>
            </a:r>
            <a:r>
              <a:rPr lang="ru-RU" sz="2200" dirty="0"/>
              <a:t>, бирюзовый, цвет зеленой мяты, светло-оранжевый.</a:t>
            </a:r>
          </a:p>
          <a:p>
            <a:pPr algn="just"/>
            <a:r>
              <a:rPr lang="ru-RU" sz="2200" b="1" dirty="0" smtClean="0"/>
              <a:t>        Черный</a:t>
            </a:r>
            <a:r>
              <a:rPr lang="ru-RU" sz="2200" dirty="0" smtClean="0"/>
              <a:t> </a:t>
            </a:r>
            <a:r>
              <a:rPr lang="ru-RU" sz="2200" dirty="0"/>
              <a:t>универсален, элегантен, смотрится во всех </a:t>
            </a:r>
            <a:endParaRPr lang="ru-RU" sz="2200" dirty="0" smtClean="0"/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      сочетаниях</a:t>
            </a:r>
            <a:r>
              <a:rPr lang="ru-RU" sz="2200" dirty="0"/>
              <a:t>, лучше всего с оранжевым, розовым, салатным, </a:t>
            </a:r>
            <a:endParaRPr lang="ru-RU" sz="2200" dirty="0" smtClean="0"/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    белым</a:t>
            </a:r>
            <a:r>
              <a:rPr lang="ru-RU" sz="2200" dirty="0"/>
              <a:t>, красным, сиреневатым или желтым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30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5608" y="1916832"/>
            <a:ext cx="78975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Черный</a:t>
            </a:r>
          </a:p>
          <a:p>
            <a:pPr algn="just"/>
            <a:r>
              <a:rPr lang="ru-RU" sz="2400" dirty="0" smtClean="0"/>
              <a:t>Стильный </a:t>
            </a:r>
            <a:r>
              <a:rPr lang="ru-RU" sz="2400" dirty="0"/>
              <a:t>и элегантный цвет, связан с властью, изысканностью. Если </a:t>
            </a:r>
            <a:r>
              <a:rPr lang="ru-RU" sz="2400" dirty="0" smtClean="0"/>
              <a:t>не </a:t>
            </a:r>
            <a:r>
              <a:rPr lang="ru-RU" sz="2400" dirty="0"/>
              <a:t>хотите, чтобы </a:t>
            </a:r>
            <a:r>
              <a:rPr lang="ru-RU" sz="2400" dirty="0" smtClean="0"/>
              <a:t>разрабатываемый </a:t>
            </a:r>
            <a:r>
              <a:rPr lang="ru-RU" sz="2400" dirty="0"/>
              <a:t>сайт вызывал тяжелые чувства, старайтесь не использовать его в большом количестве. С другой стороны, если </a:t>
            </a:r>
            <a:r>
              <a:rPr lang="ru-RU" sz="2400" dirty="0" smtClean="0"/>
              <a:t>сделать </a:t>
            </a:r>
            <a:r>
              <a:rPr lang="ru-RU" sz="2400" dirty="0"/>
              <a:t>черный фон, он может увеличить перспективу и глубину. 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17500" r="41631" b="26818"/>
          <a:stretch/>
        </p:blipFill>
        <p:spPr bwMode="auto">
          <a:xfrm>
            <a:off x="5220072" y="4509120"/>
            <a:ext cx="312355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5607" y="2059380"/>
            <a:ext cx="78975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Значение цветов</a:t>
            </a:r>
          </a:p>
          <a:p>
            <a:r>
              <a:rPr lang="ru-RU" sz="2400" b="1" i="1" dirty="0"/>
              <a:t>Белый</a:t>
            </a:r>
          </a:p>
          <a:p>
            <a:pPr algn="just"/>
            <a:r>
              <a:rPr lang="ru-RU" sz="2400" dirty="0" smtClean="0"/>
              <a:t>Белый </a:t>
            </a:r>
            <a:r>
              <a:rPr lang="ru-RU" sz="2400" dirty="0"/>
              <a:t>связан с чистотой, простотой, свежестью, добротой, невинностью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21590" r="45949" b="22727"/>
          <a:stretch/>
        </p:blipFill>
        <p:spPr bwMode="auto">
          <a:xfrm>
            <a:off x="3059832" y="3414816"/>
            <a:ext cx="4248979" cy="344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998131"/>
            <a:ext cx="79928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/>
              <a:t>Правильная цветовая схема </a:t>
            </a:r>
            <a:r>
              <a:rPr lang="ru-RU" sz="2400" b="1" dirty="0"/>
              <a:t>для </a:t>
            </a:r>
            <a:r>
              <a:rPr lang="ru-RU" sz="2400" b="1" dirty="0" smtClean="0"/>
              <a:t>сайта</a:t>
            </a:r>
          </a:p>
          <a:p>
            <a:pPr algn="just"/>
            <a:r>
              <a:rPr lang="ru-RU" sz="2400" dirty="0" smtClean="0"/>
              <a:t>1 Текстовое содержимое должно быть легко </a:t>
            </a:r>
            <a:r>
              <a:rPr lang="ru-RU" sz="2400" dirty="0"/>
              <a:t>читаемым, </a:t>
            </a:r>
            <a:r>
              <a:rPr lang="ru-RU" sz="2400" dirty="0" smtClean="0"/>
              <a:t>для этого выбирают контрастные </a:t>
            </a:r>
            <a:r>
              <a:rPr lang="ru-RU" sz="2400" dirty="0"/>
              <a:t>цвета.</a:t>
            </a:r>
          </a:p>
          <a:p>
            <a:pPr algn="just"/>
            <a:r>
              <a:rPr lang="ru-RU" sz="2400" dirty="0" smtClean="0"/>
              <a:t>2 Оптимальное </a:t>
            </a:r>
            <a:r>
              <a:rPr lang="ru-RU" sz="2400" dirty="0"/>
              <a:t>количество цветов. Не делайте из </a:t>
            </a:r>
            <a:r>
              <a:rPr lang="ru-RU" sz="2400" dirty="0" smtClean="0"/>
              <a:t>разрабатываемого </a:t>
            </a:r>
            <a:r>
              <a:rPr lang="ru-RU" sz="2400" dirty="0"/>
              <a:t>сайта цирк.</a:t>
            </a:r>
          </a:p>
          <a:p>
            <a:pPr algn="just"/>
            <a:r>
              <a:rPr lang="ru-RU" sz="2400" dirty="0" smtClean="0"/>
              <a:t>3 Используйте </a:t>
            </a:r>
            <a:r>
              <a:rPr lang="ru-RU" sz="2400" dirty="0"/>
              <a:t>необходимое количество цветов. Минимальное количество цветов, может способствовать серости </a:t>
            </a:r>
            <a:r>
              <a:rPr lang="ru-RU" sz="2400" dirty="0" smtClean="0"/>
              <a:t>сайта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smtClean="0"/>
              <a:t>4 Если нужно </a:t>
            </a:r>
            <a:r>
              <a:rPr lang="ru-RU" sz="2400" dirty="0"/>
              <a:t>привлечь посетителя, применяйте интенсивные цвета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845840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1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1446" y="2132856"/>
            <a:ext cx="785356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/>
              <a:t>Пользователям, зарегистрированным на сайте, целесообразно показывать именные приветствия при входе на сайт. Такой подход имеет несколько положительных моментов: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ru-RU" sz="2400" dirty="0"/>
              <a:t>вносит в веб-проект «живость»;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ru-RU" sz="2400" dirty="0"/>
              <a:t>способствует доверительным отношениям;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ru-RU" sz="2400" dirty="0"/>
              <a:t>переводит работу с сайтом в личностное русло.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Именные обращения и приветствия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4810512"/>
            <a:ext cx="748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7 Не пытайтесь придумать интерфейс за проектировщика</a:t>
            </a:r>
          </a:p>
        </p:txBody>
      </p:sp>
    </p:spTree>
    <p:extLst>
      <p:ext uri="{BB962C8B-B14F-4D97-AF65-F5344CB8AC3E}">
        <p14:creationId xmlns:p14="http://schemas.microsoft.com/office/powerpoint/2010/main" val="19267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0431" y="2248965"/>
            <a:ext cx="78535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Формат </a:t>
            </a:r>
            <a:r>
              <a:rPr lang="ru-RU" sz="2400" dirty="0"/>
              <a:t>файлов</a:t>
            </a:r>
            <a:r>
              <a:rPr lang="en-US" sz="2400" dirty="0"/>
              <a:t>: Adobe Photoshop PSD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Вес: до 50Мб / файл-страница 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Передаваемые файлы должны иметь осмысленное название (название страницы) и должны быть набраны латиницей 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Цветовая схема (</a:t>
            </a:r>
            <a:r>
              <a:rPr lang="ru-RU" sz="2400" dirty="0" err="1"/>
              <a:t>Color</a:t>
            </a:r>
            <a:r>
              <a:rPr lang="ru-RU" sz="2400" dirty="0"/>
              <a:t> </a:t>
            </a:r>
            <a:r>
              <a:rPr lang="ru-RU" sz="2400" dirty="0" err="1"/>
              <a:t>mode</a:t>
            </a:r>
            <a:r>
              <a:rPr lang="ru-RU" sz="2400" dirty="0"/>
              <a:t>): RGB 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Разрешение (</a:t>
            </a:r>
            <a:r>
              <a:rPr lang="ru-RU" sz="2400" dirty="0" err="1"/>
              <a:t>dpi</a:t>
            </a:r>
            <a:r>
              <a:rPr lang="ru-RU" sz="2400" dirty="0"/>
              <a:t>): любое 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Соотношение сторон пикселя</a:t>
            </a:r>
            <a:r>
              <a:rPr lang="en-US" sz="2400" dirty="0"/>
              <a:t> (Pixel aspect ratio): Square pixels. 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файлам дизайн-макетов</a:t>
            </a:r>
            <a:r>
              <a:rPr lang="ru-RU" sz="2400" b="1" dirty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32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7790" y="1844824"/>
            <a:ext cx="785356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Активные элементы (кнопки, движущиеся блоки и т.д.) должны быть разнесены по слоям и группам. </a:t>
            </a:r>
            <a:endParaRPr lang="ru-RU" sz="22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 smtClean="0"/>
              <a:t>Для </a:t>
            </a:r>
            <a:r>
              <a:rPr lang="ru-RU" sz="2200" dirty="0"/>
              <a:t>тянущегося дизайна эффекты смешивания слоев активных элементов по отношению к фону должны быть заменены на аналогичные элементы с прозрачностью и установлены в </a:t>
            </a:r>
            <a:r>
              <a:rPr lang="ru-RU" sz="2200" dirty="0" err="1" smtClean="0"/>
              <a:t>Normal</a:t>
            </a:r>
            <a:r>
              <a:rPr lang="ru-RU" sz="2200" dirty="0" smtClean="0"/>
              <a:t>.</a:t>
            </a:r>
            <a:r>
              <a:rPr lang="ru-RU" sz="2200" dirty="0"/>
              <a:t> 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Верхний слой макета должен содержать рамку </a:t>
            </a:r>
            <a:r>
              <a:rPr lang="ru-RU" sz="2200" dirty="0" smtClean="0"/>
              <a:t>браузера.</a:t>
            </a:r>
            <a:r>
              <a:rPr lang="ru-RU" sz="2200" dirty="0"/>
              <a:t> 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Если в макете встречается форма ввода данных, она должна быть заполнена и дополнена всеми сервисными </a:t>
            </a:r>
            <a:r>
              <a:rPr lang="ru-RU" sz="2200" dirty="0" smtClean="0"/>
              <a:t>сообщениями.</a:t>
            </a:r>
            <a:r>
              <a:rPr lang="ru-RU" sz="2200" dirty="0"/>
              <a:t> 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200" dirty="0"/>
              <a:t>Один из слоев дизайн-макета с названием </a:t>
            </a:r>
            <a:r>
              <a:rPr lang="ru-RU" sz="2200" dirty="0" err="1"/>
              <a:t>Requirements</a:t>
            </a:r>
            <a:r>
              <a:rPr lang="ru-RU" sz="2200" dirty="0"/>
              <a:t> должен содержать текстовое описание требований, описывающих поведение сверстанного макета и его фона при просмотре на мониторах с разрешением, отличным от 1024х768.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08720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слоям и группам в дизайн-макете:</a:t>
            </a:r>
          </a:p>
        </p:txBody>
      </p:sp>
    </p:spTree>
    <p:extLst>
      <p:ext uri="{BB962C8B-B14F-4D97-AF65-F5344CB8AC3E}">
        <p14:creationId xmlns:p14="http://schemas.microsoft.com/office/powerpoint/2010/main" val="36221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5349" y="2164246"/>
            <a:ext cx="78535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Используемые шрифты, за исключением </a:t>
            </a:r>
            <a:r>
              <a:rPr lang="ru-RU" sz="2400" dirty="0" err="1"/>
              <a:t>Tahoma</a:t>
            </a:r>
            <a:r>
              <a:rPr lang="ru-RU" sz="2400" dirty="0"/>
              <a:t>, </a:t>
            </a:r>
            <a:r>
              <a:rPr lang="ru-RU" sz="2400" dirty="0" err="1"/>
              <a:t>Arial</a:t>
            </a:r>
            <a:r>
              <a:rPr lang="ru-RU" sz="2400" dirty="0"/>
              <a:t>, </a:t>
            </a:r>
            <a:r>
              <a:rPr lang="ru-RU" sz="2400" dirty="0" err="1"/>
              <a:t>Verdana</a:t>
            </a:r>
            <a:r>
              <a:rPr lang="ru-RU" sz="2400" dirty="0"/>
              <a:t>, 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Roman</a:t>
            </a:r>
            <a:r>
              <a:rPr lang="ru-RU" sz="2400" dirty="0"/>
              <a:t>, </a:t>
            </a:r>
            <a:r>
              <a:rPr lang="ru-RU" sz="2400" dirty="0" err="1"/>
              <a:t>Courier</a:t>
            </a:r>
            <a:r>
              <a:rPr lang="ru-RU" sz="2400" dirty="0"/>
              <a:t>, необходимо прикладывать к передаваемым материалам. </a:t>
            </a:r>
            <a:endParaRPr lang="ru-RU" sz="24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Шрифт </a:t>
            </a:r>
            <a:r>
              <a:rPr lang="ru-RU" sz="2400" dirty="0"/>
              <a:t>текстовых элементов сайта запрещается деформировать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9064" y="1052736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используемым шрифтам в дизайн-макете: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86104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активным элементам (кнопки, изменяемые или реагирующие на поведение пользователя элементы)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дизайн-макете: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024275"/>
            <a:ext cx="7191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Активные элементы в виде изображений должны быть точного размера в </a:t>
            </a:r>
            <a:r>
              <a:rPr lang="ru-RU" sz="2400" dirty="0" smtClean="0"/>
              <a:t>пикселях.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Все активные элементы должны быть предоставлены во всех возможных состояниях 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16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94995" y="2173506"/>
            <a:ext cx="785356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>
                <a:cs typeface="Calibri" panose="020F0502020204030204" pitchFamily="34" charset="0"/>
              </a:rPr>
              <a:t>Объемные фотографии, анимационные ролики, графические элементы, картинки и изображения, - все это перегружает сайт, увеличивая скорость его загрузки, усложняя работу с виртуальным проектом. </a:t>
            </a:r>
            <a:endParaRPr lang="ru-RU" sz="2400" dirty="0" smtClean="0">
              <a:cs typeface="Calibri" panose="020F0502020204030204" pitchFamily="34" charset="0"/>
            </a:endParaRPr>
          </a:p>
          <a:p>
            <a:pPr algn="just" fontAlgn="base"/>
            <a:r>
              <a:rPr lang="ru-RU" sz="2400" dirty="0">
                <a:cs typeface="Calibri" panose="020F0502020204030204" pitchFamily="34" charset="0"/>
              </a:rPr>
              <a:t>Дорогой и качественный </a:t>
            </a:r>
            <a:r>
              <a:rPr lang="ru-RU" sz="2400" dirty="0" smtClean="0">
                <a:cs typeface="Calibri" panose="020F0502020204030204" pitchFamily="34" charset="0"/>
              </a:rPr>
              <a:t>дизайн – </a:t>
            </a:r>
            <a:r>
              <a:rPr lang="ru-RU" sz="2400" dirty="0">
                <a:cs typeface="Calibri" panose="020F0502020204030204" pitchFamily="34" charset="0"/>
              </a:rPr>
              <a:t>это не обилие разношерстной рисованной графики, а гармония стиля, идеи, тематики и реализации веб-проекта.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Ничего лишнего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5347" y="2420888"/>
            <a:ext cx="78535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Рекомендуемая ширина макета в пикселях: 1920 (HD-монитор</a:t>
            </a:r>
            <a:r>
              <a:rPr lang="ru-RU" sz="2400" dirty="0" smtClean="0"/>
              <a:t>).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Основной контент каждой страницы (заголовки, формы, тексты, картинки) должны быть сосредоточены в области размером 990 пикселей по ширине и 570 пикселей по высоте.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Слой </a:t>
            </a:r>
            <a:r>
              <a:rPr lang="ru-RU" sz="2400" dirty="0" err="1"/>
              <a:t>Requirements</a:t>
            </a:r>
            <a:r>
              <a:rPr lang="ru-RU" sz="2400" dirty="0"/>
              <a:t> должен содержать текстовое описание требований, описывающих поведение сверстанного макета и его фона при просмотре на мониторах с разрешением, отличным от </a:t>
            </a:r>
            <a:r>
              <a:rPr lang="ru-RU" sz="2400" dirty="0" smtClean="0"/>
              <a:t>1024х768.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9064" y="1052736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размеру макетов и их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растягиваемости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резиновости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0540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5347" y="2420888"/>
            <a:ext cx="78535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Дизайн </a:t>
            </a:r>
            <a:r>
              <a:rPr lang="ru-RU" sz="2400" dirty="0"/>
              <a:t>макет должен содержать слой (группу слоев) с названием </a:t>
            </a:r>
            <a:r>
              <a:rPr lang="ru-RU" sz="2400" dirty="0" err="1"/>
              <a:t>Extended</a:t>
            </a:r>
            <a:r>
              <a:rPr lang="ru-RU" sz="2400" dirty="0"/>
              <a:t> с рамкой браузера, отличной от </a:t>
            </a:r>
            <a:r>
              <a:rPr lang="ru-RU" sz="2400" dirty="0" smtClean="0"/>
              <a:t>1024х768.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В случае если ширина фона по горизонтали не фиксирована, необходимо предусмотреть широкий </a:t>
            </a:r>
            <a:r>
              <a:rPr lang="ru-RU" sz="2400" dirty="0" smtClean="0"/>
              <a:t>фон.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В случае если высота контента фиксирована (570 пикселей), а фон не фиксирован по высоте, необходимо предусмотреть высокий </a:t>
            </a:r>
            <a:r>
              <a:rPr lang="ru-RU" sz="2400" dirty="0" smtClean="0"/>
              <a:t>фон.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В случае если высота контента и фона не фиксированы, необходимо предусмотреть тянущийся фон.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9064" y="1052736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размеру макетов и их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растягиваемости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резиновости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8880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856" y="260648"/>
            <a:ext cx="693345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дизайн-макетам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-страниц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верстки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-сайтов с элементами html5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4747" y="2236222"/>
            <a:ext cx="78535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Адаптивные макеты необходимо представлять в 3 разрешениях: 320+, 640+, 990+ пикселей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Слой </a:t>
            </a:r>
            <a:r>
              <a:rPr lang="ru-RU" sz="2400" dirty="0" err="1"/>
              <a:t>Requirements</a:t>
            </a:r>
            <a:r>
              <a:rPr lang="ru-RU" sz="2400" dirty="0"/>
              <a:t> должен содержать текстовое описание перестановки блоков при изменении размера экрана.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9064" y="1052736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адаптивным макетам:</a:t>
            </a:r>
          </a:p>
        </p:txBody>
      </p:sp>
    </p:spTree>
    <p:extLst>
      <p:ext uri="{BB962C8B-B14F-4D97-AF65-F5344CB8AC3E}">
        <p14:creationId xmlns:p14="http://schemas.microsoft.com/office/powerpoint/2010/main" val="34922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типографики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1445" y="1628800"/>
            <a:ext cx="78535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err="1"/>
              <a:t>Типографика</a:t>
            </a:r>
            <a:r>
              <a:rPr lang="ru-RU" sz="2400" b="1" dirty="0"/>
              <a:t> – </a:t>
            </a:r>
            <a:r>
              <a:rPr lang="ru-RU" sz="2400" dirty="0"/>
              <a:t>искусство оформления печатного текста, базирующееся на определенных, присущих конкретному языку правилах, посредством набора и вёрстки.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3234621"/>
            <a:ext cx="7633374" cy="3623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Выбор шрифта: </a:t>
            </a:r>
            <a:r>
              <a:rPr lang="ru-RU" sz="2400" dirty="0" err="1">
                <a:latin typeface="+mn-lt"/>
              </a:rPr>
              <a:t>Times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Roman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</a:rPr>
              <a:t>Arial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</a:rPr>
              <a:t>Helvetica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Размер шрифта: </a:t>
            </a:r>
            <a:r>
              <a:rPr lang="ru-RU" sz="2400" dirty="0">
                <a:latin typeface="+mn-lt"/>
              </a:rPr>
              <a:t>от </a:t>
            </a:r>
            <a:r>
              <a:rPr lang="ru-RU" sz="2400" dirty="0" smtClean="0">
                <a:latin typeface="+mn-lt"/>
              </a:rPr>
              <a:t>12 до16 </a:t>
            </a:r>
            <a:r>
              <a:rPr lang="ru-RU" sz="2400" dirty="0" err="1" smtClean="0">
                <a:latin typeface="+mn-lt"/>
              </a:rPr>
              <a:t>px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Набор стилей: </a:t>
            </a:r>
            <a:r>
              <a:rPr lang="ru-RU" sz="2400" dirty="0">
                <a:latin typeface="+mn-lt"/>
              </a:rPr>
              <a:t>Шрифт не в коем случае не должен быть однообразен, серую массу читать просто не интересно. Разработайте систему определенных стилей для заголовков, подзаголовков, цитат, основного текста и тому подобное. </a:t>
            </a:r>
            <a:endParaRPr lang="ru-RU" sz="2400" dirty="0" smtClean="0">
              <a:latin typeface="+mn-lt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Акцент: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Важные места в тексте обязательно необходимо выделять — жирным шрифтом или курсивом (главное не переусердствовать).</a:t>
            </a:r>
            <a:endParaRPr lang="ru-RU" sz="2400" dirty="0" smtClean="0">
              <a:latin typeface="+mn-lt"/>
            </a:endParaRPr>
          </a:p>
          <a:p>
            <a:pPr algn="just"/>
            <a:endParaRPr lang="ru-RU" sz="2400" dirty="0"/>
          </a:p>
          <a:p>
            <a:pPr algn="l" fontAlgn="base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0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типографики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0166" y="1844825"/>
            <a:ext cx="763337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Ширина столбцов: </a:t>
            </a:r>
            <a:r>
              <a:rPr lang="ru-RU" sz="2400" dirty="0" smtClean="0"/>
              <a:t>Оптимальная </a:t>
            </a:r>
            <a:r>
              <a:rPr lang="ru-RU" sz="2400" dirty="0"/>
              <a:t>длина строки лежит в диапазоне от 70 </a:t>
            </a:r>
            <a:r>
              <a:rPr lang="ru-RU" sz="2400" dirty="0" smtClean="0"/>
              <a:t>до 140 знаков (в нашем случае 140 пикселей).</a:t>
            </a:r>
            <a:endParaRPr lang="ru-RU" sz="2400" dirty="0"/>
          </a:p>
          <a:p>
            <a:pPr algn="l" fontAlgn="base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http://xilen.ru/wp-content/uploads/2013/12/shirina-stolbts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9503"/>
            <a:ext cx="45742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7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типографики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06817" y="2420888"/>
            <a:ext cx="7633374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Интерлиньяж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Leading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 </a:t>
            </a:r>
            <a:r>
              <a:rPr lang="ru-RU" sz="2400" dirty="0" smtClean="0">
                <a:latin typeface="+mn-lt"/>
              </a:rPr>
              <a:t>Оптимальная </a:t>
            </a:r>
            <a:r>
              <a:rPr lang="ru-RU" sz="2400" dirty="0">
                <a:latin typeface="+mn-lt"/>
              </a:rPr>
              <a:t>длина строки лежит в диапазоне от 70 </a:t>
            </a:r>
            <a:r>
              <a:rPr lang="ru-RU" sz="2400" dirty="0" smtClean="0">
                <a:latin typeface="+mn-lt"/>
              </a:rPr>
              <a:t>до 140 знаков (в нашем случае 140 пикселей).</a:t>
            </a:r>
          </a:p>
          <a:p>
            <a:pPr algn="just"/>
            <a:r>
              <a:rPr lang="ru-RU" sz="2400" dirty="0">
                <a:latin typeface="+mn-lt"/>
              </a:rPr>
              <a:t>Интерлиньяж или </a:t>
            </a:r>
            <a:r>
              <a:rPr lang="ru-RU" sz="2400" dirty="0" err="1">
                <a:latin typeface="+mn-lt"/>
              </a:rPr>
              <a:t>Leading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это </a:t>
            </a:r>
            <a:r>
              <a:rPr lang="ru-RU" sz="2400" dirty="0">
                <a:latin typeface="+mn-lt"/>
              </a:rPr>
              <a:t>расстояние между </a:t>
            </a:r>
            <a:r>
              <a:rPr lang="ru-RU" sz="2400" dirty="0" smtClean="0">
                <a:latin typeface="+mn-lt"/>
              </a:rPr>
              <a:t>строками. В </a:t>
            </a:r>
            <a:r>
              <a:rPr lang="ru-RU" sz="2400" dirty="0">
                <a:latin typeface="+mn-lt"/>
              </a:rPr>
              <a:t>большинстве </a:t>
            </a:r>
            <a:r>
              <a:rPr lang="ru-RU" sz="2400" dirty="0" smtClean="0">
                <a:latin typeface="+mn-lt"/>
              </a:rPr>
              <a:t>случаев подойдет </a:t>
            </a:r>
            <a:r>
              <a:rPr lang="ru-RU" sz="2400" dirty="0">
                <a:latin typeface="+mn-lt"/>
              </a:rPr>
              <a:t>интерлиньяж на 2-4 пункта больше чем размер шрифта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Общая структура страницы: </a:t>
            </a: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идеале, при разработке сайта, на странице должна использоваться единая сетка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Цвет и контраст </a:t>
            </a:r>
          </a:p>
          <a:p>
            <a:pPr algn="just"/>
            <a:endParaRPr lang="ru-RU" sz="2400" dirty="0"/>
          </a:p>
          <a:p>
            <a:pPr algn="l" fontAlgn="base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http://xilen.ru/wp-content/uploads/2013/12/tsvet-i-contra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869160"/>
            <a:ext cx="3862705" cy="184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1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типографики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2501" y="1700809"/>
            <a:ext cx="763337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Белое пространство: </a:t>
            </a:r>
            <a:r>
              <a:rPr lang="ru-RU" sz="2400" dirty="0" smtClean="0">
                <a:latin typeface="+mn-lt"/>
              </a:rPr>
              <a:t>Белое </a:t>
            </a:r>
            <a:r>
              <a:rPr lang="ru-RU" sz="2400" dirty="0">
                <a:latin typeface="+mn-lt"/>
              </a:rPr>
              <a:t>пространство </a:t>
            </a:r>
            <a:r>
              <a:rPr lang="ru-RU" sz="2400" dirty="0" smtClean="0">
                <a:latin typeface="+mn-lt"/>
              </a:rPr>
              <a:t>- это </a:t>
            </a:r>
            <a:r>
              <a:rPr lang="ru-RU" sz="2400" dirty="0">
                <a:latin typeface="+mn-lt"/>
              </a:rPr>
              <a:t>не просто пустота, это важный элемент дизайна. Не следует слишком тесно лепить элементы, всегда нужно оставлять немного «воздуха», для того чтобы добиться чистого и легкого в восприятии дизайна.</a:t>
            </a:r>
          </a:p>
          <a:p>
            <a:pPr algn="just"/>
            <a:endParaRPr lang="ru-RU" sz="2400" dirty="0">
              <a:latin typeface="+mn-lt"/>
            </a:endParaRPr>
          </a:p>
          <a:p>
            <a:pPr algn="l" fontAlgn="base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http://xilen.ru/wp-content/uploads/2013/12/beloe-prostranst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58" y="3789040"/>
            <a:ext cx="372491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0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1446" y="2267744"/>
            <a:ext cx="78535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>
                <a:cs typeface="Calibri" panose="020F0502020204030204" pitchFamily="34" charset="0"/>
              </a:rPr>
              <a:t>Контрастность, понятность и умеренность – главные характеристики правильной цветовой палитры. Не стоит использовать в дизайне сайта заумных и замысловатых шрифтов, которые: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сложно читаются;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требуют дополнительного внимания от посетителя;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сливаются с цветом фона;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слишком малы;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усложняют восприятие информации.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7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7607" y="2060847"/>
            <a:ext cx="785356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 smtClean="0"/>
              <a:t>Цвет </a:t>
            </a:r>
            <a:r>
              <a:rPr lang="ru-RU" sz="2400" dirty="0"/>
              <a:t>является важным источником эмоции. Цвета могут устанавливать правильный тон и передавать необходимые эмоции посетителям, могут взволновать, вызвать множество чувств и стимулировать к действиям. Он является чрезвычайно мощным фактором воздействия на пользователей</a:t>
            </a:r>
            <a:r>
              <a:rPr lang="ru-RU" sz="2400" dirty="0" smtClean="0"/>
              <a:t>. При </a:t>
            </a:r>
            <a:r>
              <a:rPr lang="ru-RU" sz="2400" dirty="0"/>
              <a:t>выборе цветовой гаммы для сайта, важно сделать это правильно, руководствуясь основными принципами теории цвета</a:t>
            </a:r>
            <a:r>
              <a:rPr lang="ru-RU" sz="2400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1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7607" y="1876181"/>
            <a:ext cx="78535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 smtClean="0"/>
              <a:t>Рассмотрим </a:t>
            </a:r>
            <a:r>
              <a:rPr lang="ru-RU" sz="2400" dirty="0"/>
              <a:t>цветовой </a:t>
            </a:r>
            <a:r>
              <a:rPr lang="ru-RU" sz="2400" dirty="0" smtClean="0"/>
              <a:t>круг.</a:t>
            </a:r>
          </a:p>
          <a:p>
            <a:pPr algn="just" fontAlgn="base"/>
            <a:r>
              <a:rPr lang="ru-RU" sz="2400" b="1" i="1" dirty="0" smtClean="0"/>
              <a:t>Немного </a:t>
            </a:r>
            <a:r>
              <a:rPr lang="ru-RU" sz="2400" b="1" i="1" dirty="0"/>
              <a:t>истории:</a:t>
            </a:r>
            <a:r>
              <a:rPr lang="ru-RU" sz="2400" i="1" dirty="0"/>
              <a:t> цветовой круг изобрел Исаак Ньютон. Обосновав теорию света и цветов в 1666г. Именно она легла в основу становления и развития современной оптики, малой и составной частью которой является </a:t>
            </a:r>
            <a:r>
              <a:rPr lang="ru-RU" sz="2400" i="1" dirty="0" err="1"/>
              <a:t>web</a:t>
            </a:r>
            <a:r>
              <a:rPr lang="ru-RU" sz="2400" i="1" dirty="0"/>
              <a:t>-дизайн. Ньютон при помощи трёхгранной стеклянной призмы разложил белый свет на семь цветов (в спектр), тем самым доказав его сложность (явление дисперсии), открыл хроматическую аберрацию.</a:t>
            </a:r>
            <a:endParaRPr lang="ru-RU" sz="2400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3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4577" y="980728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35682" r="45439" b="13636"/>
          <a:stretch/>
        </p:blipFill>
        <p:spPr bwMode="auto">
          <a:xfrm>
            <a:off x="1957473" y="1950190"/>
            <a:ext cx="5760640" cy="486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3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77" y="6085"/>
            <a:ext cx="6933456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 дизайну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916832"/>
            <a:ext cx="78975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/>
              <a:t>Круг позволяет вам выбрать цвета, которые гармонировали бы вместе. Он состоит из 6 основных цветов: красный, оранжевый, желтый, зеленый, синий, фиолетовый и дополнительных </a:t>
            </a:r>
            <a:r>
              <a:rPr lang="ru-RU" sz="2400" dirty="0" smtClean="0"/>
              <a:t>цветов.</a:t>
            </a:r>
          </a:p>
          <a:p>
            <a:pPr algn="just" fontAlgn="base"/>
            <a:endParaRPr lang="ru-RU" sz="2400" dirty="0"/>
          </a:p>
          <a:p>
            <a:pPr algn="just" fontAlgn="base"/>
            <a:r>
              <a:rPr lang="ru-RU" sz="2400" b="1" dirty="0" smtClean="0"/>
              <a:t>Чтобы </a:t>
            </a:r>
            <a:r>
              <a:rPr lang="ru-RU" sz="2400" b="1" dirty="0"/>
              <a:t>найти правильную цветовою схему, необходимо использовать любые два цвета друг напротив друга, любые три цвета на равном расстоянии при формировании </a:t>
            </a:r>
            <a:r>
              <a:rPr lang="ru-RU" sz="2400" b="1" dirty="0" smtClean="0"/>
              <a:t>треугольника </a:t>
            </a:r>
            <a:r>
              <a:rPr lang="ru-RU" sz="2400" b="1" dirty="0"/>
              <a:t>или любой из четырех </a:t>
            </a:r>
            <a:endParaRPr lang="ru-RU" sz="2400" b="1" dirty="0" smtClean="0"/>
          </a:p>
          <a:p>
            <a:pPr algn="just" fontAlgn="base"/>
            <a:r>
              <a:rPr lang="ru-RU" sz="2400" b="1" dirty="0"/>
              <a:t> </a:t>
            </a:r>
            <a:r>
              <a:rPr lang="ru-RU" sz="2400" b="1" dirty="0" smtClean="0"/>
              <a:t>  цветов</a:t>
            </a:r>
            <a:r>
              <a:rPr lang="ru-RU" sz="2400" b="1" dirty="0"/>
              <a:t>, образующих </a:t>
            </a:r>
            <a:r>
              <a:rPr lang="ru-RU" sz="2400" b="1" dirty="0" smtClean="0"/>
              <a:t>прямоугольник </a:t>
            </a:r>
            <a:r>
              <a:rPr lang="ru-RU" sz="2400" b="1" dirty="0"/>
              <a:t>(две пары цвета </a:t>
            </a:r>
            <a:endParaRPr lang="ru-RU" sz="2400" b="1" dirty="0" smtClean="0"/>
          </a:p>
          <a:p>
            <a:pPr algn="just" fontAlgn="base"/>
            <a:r>
              <a:rPr lang="ru-RU" sz="2400" b="1" dirty="0"/>
              <a:t> </a:t>
            </a:r>
            <a:r>
              <a:rPr lang="ru-RU" sz="2400" b="1" dirty="0" smtClean="0"/>
              <a:t>     друг </a:t>
            </a:r>
            <a:r>
              <a:rPr lang="ru-RU" sz="2400" b="1" dirty="0"/>
              <a:t>напротив друга). </a:t>
            </a:r>
            <a:r>
              <a:rPr lang="ru-RU" sz="2400" b="1" dirty="0" smtClean="0"/>
              <a:t>Цветовые </a:t>
            </a:r>
            <a:r>
              <a:rPr lang="ru-RU" sz="2400" b="1" dirty="0"/>
              <a:t>схемы остаются </a:t>
            </a:r>
            <a:endParaRPr lang="ru-RU" sz="2400" b="1" dirty="0" smtClean="0"/>
          </a:p>
          <a:p>
            <a:pPr algn="just" fontAlgn="base"/>
            <a:r>
              <a:rPr lang="ru-RU" sz="2400" b="1" dirty="0"/>
              <a:t> </a:t>
            </a:r>
            <a:r>
              <a:rPr lang="ru-RU" sz="2400" b="1" dirty="0" smtClean="0"/>
              <a:t>       правильными </a:t>
            </a:r>
            <a:r>
              <a:rPr lang="ru-RU" sz="2400" b="1" dirty="0"/>
              <a:t>независимо от </a:t>
            </a:r>
            <a:r>
              <a:rPr lang="ru-RU" sz="2400" b="1" dirty="0" smtClean="0"/>
              <a:t>угла </a:t>
            </a:r>
            <a:r>
              <a:rPr lang="ru-RU" sz="2400" b="1" dirty="0"/>
              <a:t>поворота.</a:t>
            </a:r>
            <a:endParaRPr lang="ru-RU" sz="2400" b="1" dirty="0"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Цветовая палитра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9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1917</Words>
  <Application>Microsoft Office PowerPoint</Application>
  <PresentationFormat>Экран (4:3)</PresentationFormat>
  <Paragraphs>297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Основные требования к дизайну сайта</vt:lpstr>
      <vt:lpstr>Требования к дизайн-макетам  web-страниц для верстки html-сайтов с элементами html5</vt:lpstr>
      <vt:lpstr>Требования к дизайн-макетам  web-страниц для верстки html-сайтов с элементами html5</vt:lpstr>
      <vt:lpstr>Требования к дизайн-макетам  web-страниц для верстки html-сайтов с элементами html5</vt:lpstr>
      <vt:lpstr>Требования к дизайн-макетам  web-страниц для верстки html-сайтов с элементами html5</vt:lpstr>
      <vt:lpstr>Требования к дизайн-макетам  web-страниц для верстки html-сайтов с элементами html5</vt:lpstr>
      <vt:lpstr>Требования к дизайн-макетам  web-страниц для верстки html-сайтов с элементами html5</vt:lpstr>
      <vt:lpstr>Требования типографики к дизайну сайта</vt:lpstr>
      <vt:lpstr>Требования типографики к дизайну сайта</vt:lpstr>
      <vt:lpstr>Требования типографики к дизайну сайта</vt:lpstr>
      <vt:lpstr>Требования типографики к дизайну сайта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User-A</cp:lastModifiedBy>
  <cp:revision>79</cp:revision>
  <dcterms:created xsi:type="dcterms:W3CDTF">2013-07-29T17:42:42Z</dcterms:created>
  <dcterms:modified xsi:type="dcterms:W3CDTF">2017-11-10T06:22:16Z</dcterms:modified>
</cp:coreProperties>
</file>